
<file path=[Content_Types].xml><?xml version="1.0" encoding="utf-8"?>
<Types xmlns="http://schemas.openxmlformats.org/package/2006/content-types">
  <Default Extension="xml" ContentType="application/xml"/>
  <Default Extension="wmf" ContentType="image/x-wmf"/>
  <Default Extension="jpg" ContentType="image/jpeg"/>
  <Default Extension="rels" ContentType="application/vnd.openxmlformats-package.relationships+xml"/>
  <Default Extension="emf" ContentType="image/x-em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Lst>
  <p:notesMasterIdLst>
    <p:notesMasterId r:id="rId16"/>
  </p:notesMasterIdLst>
  <p:sldIdLst>
    <p:sldId id="324" r:id="rId3"/>
    <p:sldId id="325" r:id="rId4"/>
    <p:sldId id="326" r:id="rId5"/>
    <p:sldId id="336" r:id="rId6"/>
    <p:sldId id="337" r:id="rId7"/>
    <p:sldId id="345" r:id="rId8"/>
    <p:sldId id="339" r:id="rId9"/>
    <p:sldId id="342" r:id="rId10"/>
    <p:sldId id="331" r:id="rId11"/>
    <p:sldId id="340" r:id="rId12"/>
    <p:sldId id="338" r:id="rId13"/>
    <p:sldId id="344" r:id="rId14"/>
    <p:sldId id="346"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5FB0"/>
    <a:srgbClr val="E13039"/>
    <a:srgbClr val="FB0006"/>
    <a:srgbClr val="1825FF"/>
    <a:srgbClr val="E0E0E0"/>
    <a:srgbClr val="FD8627"/>
    <a:srgbClr val="61B65B"/>
    <a:srgbClr val="246CAE"/>
    <a:srgbClr val="814BB2"/>
    <a:srgbClr val="21A22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286" autoAdjust="0"/>
    <p:restoredTop sz="93471" autoAdjust="0"/>
  </p:normalViewPr>
  <p:slideViewPr>
    <p:cSldViewPr snapToGrid="0" snapToObjects="1">
      <p:cViewPr>
        <p:scale>
          <a:sx n="223" d="100"/>
          <a:sy n="223" d="100"/>
        </p:scale>
        <p:origin x="-80" y="3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90" d="100"/>
        <a:sy n="190" d="100"/>
      </p:scale>
      <p:origin x="0" y="0"/>
    </p:cViewPr>
  </p:sorterViewPr>
  <p:notesViewPr>
    <p:cSldViewPr snapToGrid="0" snapToObjects="1">
      <p:cViewPr varScale="1">
        <p:scale>
          <a:sx n="62" d="100"/>
          <a:sy n="62" d="100"/>
        </p:scale>
        <p:origin x="2452" y="2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wmf>
</file>

<file path=ppt/media/image17.png>
</file>

<file path=ppt/media/image18.png>
</file>

<file path=ppt/media/image2.png>
</file>

<file path=ppt/media/image23.wmf>
</file>

<file path=ppt/media/image24.png>
</file>

<file path=ppt/media/image26.jpg>
</file>

<file path=ppt/media/image3.png>
</file>

<file path=ppt/media/image30.jpg>
</file>

<file path=ppt/media/image31.JP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D4BA6F-B30B-1745-AB4A-E22DF0995185}" type="datetimeFigureOut">
              <a:rPr lang="en-US" smtClean="0"/>
              <a:t>11/11/15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B05233-E64E-7F4D-99F9-BDBB827361ED}" type="slidenum">
              <a:rPr lang="en-US" smtClean="0"/>
              <a:t>‹#›</a:t>
            </a:fld>
            <a:endParaRPr lang="en-US"/>
          </a:p>
        </p:txBody>
      </p:sp>
    </p:spTree>
    <p:extLst>
      <p:ext uri="{BB962C8B-B14F-4D97-AF65-F5344CB8AC3E}">
        <p14:creationId xmlns:p14="http://schemas.microsoft.com/office/powerpoint/2010/main" val="22444475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brightfield image and phase contrast image, illuminated by the optical pulse at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xmlns="">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corresponding to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xmlns="">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calibrated based on the pulses during when cells 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phase walk-off at 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 Spatially dispersed rainbow creates</a:t>
                </a:r>
                <a:r>
                  <a:rPr lang="en-US" sz="1050" kern="1200" baseline="0" dirty="0" smtClean="0">
                    <a:solidFill>
                      <a:schemeClr val="tx1"/>
                    </a:solidFill>
                    <a:effectLst/>
                  </a:rPr>
                  <a:t> </a:t>
                </a:r>
                <a:r>
                  <a:rPr lang="en-US" sz="1050" kern="1200" dirty="0" smtClean="0">
                    <a:solidFill>
                      <a:schemeClr val="tx1"/>
                    </a:solidFill>
                    <a:effectLst/>
                  </a:rPr>
                  <a:t>multiple 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Choice>
        <mc:Fallback xmlns="">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brightfield image and phase contrast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corresponding to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a:t>
                </a:r>
                <a:r>
                  <a:rPr lang="en-US" sz="1050" kern="1200" baseline="0" dirty="0" smtClean="0">
                    <a:solidFill>
                      <a:schemeClr val="tx1"/>
                    </a:solidFill>
                    <a:effectLst/>
                  </a:rPr>
                  <a:t>calibrated based on the pulses </a:t>
                </a:r>
                <a:r>
                  <a:rPr lang="en-US" sz="1050" kern="1200" baseline="0" dirty="0" smtClean="0">
                    <a:solidFill>
                      <a:schemeClr val="tx1"/>
                    </a:solidFill>
                    <a:effectLst/>
                  </a:rPr>
                  <a:t>during when cells </a:t>
                </a:r>
                <a:r>
                  <a:rPr lang="en-US" sz="1050" kern="1200" baseline="0" dirty="0" smtClean="0">
                    <a:solidFill>
                      <a:schemeClr val="tx1"/>
                    </a:solidFill>
                    <a:effectLst/>
                  </a:rPr>
                  <a:t>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a:t>
                </a:r>
                <a:r>
                  <a:rPr lang="en-US" sz="1050" kern="1200" dirty="0" smtClean="0">
                    <a:solidFill>
                      <a:schemeClr val="tx1"/>
                    </a:solidFill>
                    <a:effectLst/>
                  </a:rPr>
                  <a:t>phase </a:t>
                </a:r>
                <a:r>
                  <a:rPr lang="en-US" sz="1050" kern="1200" dirty="0" smtClean="0">
                    <a:solidFill>
                      <a:schemeClr val="tx1"/>
                    </a:solidFill>
                    <a:effectLst/>
                  </a:rPr>
                  <a:t>walk-off </a:t>
                </a:r>
                <a:r>
                  <a:rPr lang="en-US" sz="1050" kern="1200" dirty="0" smtClean="0">
                    <a:solidFill>
                      <a:schemeClr val="tx1"/>
                    </a:solidFill>
                    <a:effectLst/>
                  </a:rPr>
                  <a:t>at </a:t>
                </a:r>
                <a:r>
                  <a:rPr lang="en-US" sz="1050" kern="1200" dirty="0" smtClean="0">
                    <a:solidFill>
                      <a:schemeClr val="tx1"/>
                    </a:solidFill>
                    <a:effectLst/>
                  </a:rPr>
                  <a:t>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a:t>
                </a:r>
                <a:r>
                  <a:rPr lang="en-US" sz="1050" kern="1200" dirty="0" smtClean="0">
                    <a:solidFill>
                      <a:schemeClr val="tx1"/>
                    </a:solidFill>
                    <a:effectLst/>
                  </a:rPr>
                  <a:t>) Spatially dispersed rainbow </a:t>
                </a:r>
                <a:r>
                  <a:rPr lang="en-US" sz="1050" kern="1200" dirty="0" smtClean="0">
                    <a:solidFill>
                      <a:schemeClr val="tx1"/>
                    </a:solidFill>
                    <a:effectLst/>
                  </a:rPr>
                  <a:t>creates</a:t>
                </a:r>
                <a:r>
                  <a:rPr lang="en-US" sz="1050" kern="1200" baseline="0" dirty="0" smtClean="0">
                    <a:solidFill>
                      <a:schemeClr val="tx1"/>
                    </a:solidFill>
                    <a:effectLst/>
                  </a:rPr>
                  <a:t> </a:t>
                </a:r>
                <a:r>
                  <a:rPr lang="en-US" sz="1050" kern="1200" dirty="0" smtClean="0">
                    <a:solidFill>
                      <a:schemeClr val="tx1"/>
                    </a:solidFill>
                    <a:effectLst/>
                  </a:rPr>
                  <a:t>multiple </a:t>
                </a:r>
                <a:r>
                  <a:rPr lang="en-US" sz="1050" kern="1200" dirty="0" smtClean="0">
                    <a:solidFill>
                      <a:schemeClr val="tx1"/>
                    </a:solidFill>
                    <a:effectLst/>
                  </a:rPr>
                  <a:t>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a:t>
                </a:r>
                <a:r>
                  <a:rPr lang="en-US" sz="1050" kern="1200" dirty="0" smtClean="0">
                    <a:solidFill>
                      <a:schemeClr val="tx1"/>
                    </a:solidFill>
                    <a:effectLst/>
                  </a:rPr>
                  <a:t>.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1</a:t>
            </a:fld>
            <a:endParaRPr lang="en-US"/>
          </a:p>
        </p:txBody>
      </p:sp>
    </p:spTree>
    <p:extLst>
      <p:ext uri="{BB962C8B-B14F-4D97-AF65-F5344CB8AC3E}">
        <p14:creationId xmlns:p14="http://schemas.microsoft.com/office/powerpoint/2010/main" val="23329105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Curve fitting</a:t>
            </a:r>
          </a:p>
          <a:p>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12</a:t>
            </a:fld>
            <a:endParaRPr lang="en-US"/>
          </a:p>
        </p:txBody>
      </p:sp>
    </p:spTree>
    <p:extLst>
      <p:ext uri="{BB962C8B-B14F-4D97-AF65-F5344CB8AC3E}">
        <p14:creationId xmlns:p14="http://schemas.microsoft.com/office/powerpoint/2010/main" val="28025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 2. </a:t>
                </a:r>
                <a:r>
                  <a:rPr lang="en-US" sz="1200" b="0" kern="1200" baseline="0" dirty="0" smtClean="0">
                    <a:solidFill>
                      <a:schemeClr val="tx1"/>
                    </a:solidFill>
                    <a:effectLst/>
                    <a:latin typeface="+mn-lt"/>
                    <a:ea typeface="+mn-ea"/>
                    <a:cs typeface="+mn-cs"/>
                  </a:rPr>
                  <a:t>p</a:t>
                </a:r>
                <a:r>
                  <a:rPr lang="en-US" sz="1200" b="0" kern="1200" dirty="0" smtClean="0">
                    <a:solidFill>
                      <a:schemeClr val="tx1"/>
                    </a:solidFill>
                    <a:effectLst/>
                    <a:latin typeface="+mn-lt"/>
                    <a:ea typeface="+mn-ea"/>
                    <a:cs typeface="+mn-cs"/>
                  </a:rPr>
                  <a:t>hase image (upper) and optical</a:t>
                </a:r>
                <a:r>
                  <a:rPr lang="en-US" sz="1200" b="0" kern="1200" baseline="0" dirty="0" smtClean="0">
                    <a:solidFill>
                      <a:schemeClr val="tx1"/>
                    </a:solidFill>
                    <a:effectLst/>
                    <a:latin typeface="+mn-lt"/>
                    <a:ea typeface="+mn-ea"/>
                    <a:cs typeface="+mn-cs"/>
                  </a:rPr>
                  <a:t> loss 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image illuminated by the optical pulse at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xmlns="">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xmlns="">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p>
              <a:p>
                <a:endParaRPr lang="en-US" dirty="0"/>
              </a:p>
            </p:txBody>
          </p:sp>
        </mc:Choice>
        <mc:Fallback xmlns="">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Quantitative</a:t>
                </a:r>
                <a:r>
                  <a:rPr lang="en-US" sz="1200" b="0" kern="1200" baseline="0" dirty="0" smtClean="0">
                    <a:solidFill>
                      <a:schemeClr val="tx1"/>
                    </a:solidFill>
                    <a:effectLst/>
                    <a:latin typeface="+mn-lt"/>
                    <a:ea typeface="+mn-ea"/>
                    <a:cs typeface="+mn-cs"/>
                  </a:rPr>
                  <a:t> p</a:t>
                </a:r>
                <a:r>
                  <a:rPr lang="en-US" sz="1200" b="0" kern="1200" dirty="0" smtClean="0">
                    <a:solidFill>
                      <a:schemeClr val="tx1"/>
                    </a:solidFill>
                    <a:effectLst/>
                    <a:latin typeface="+mn-lt"/>
                    <a:ea typeface="+mn-ea"/>
                    <a:cs typeface="+mn-cs"/>
                  </a:rPr>
                  <a:t>hase image (upper) and transparency </a:t>
                </a:r>
                <a:r>
                  <a:rPr lang="en-US" sz="1200" b="0" kern="1200" baseline="0" dirty="0" smtClean="0">
                    <a:solidFill>
                      <a:schemeClr val="tx1"/>
                    </a:solidFill>
                    <a:effectLst/>
                    <a:latin typeface="+mn-lt"/>
                    <a:ea typeface="+mn-ea"/>
                    <a:cs typeface="+mn-cs"/>
                  </a:rPr>
                  <a:t>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p>
              <a:p>
                <a:endParaRPr lang="en-US"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2</a:t>
            </a:fld>
            <a:endParaRPr lang="en-US"/>
          </a:p>
        </p:txBody>
      </p:sp>
    </p:spTree>
    <p:extLst>
      <p:ext uri="{BB962C8B-B14F-4D97-AF65-F5344CB8AC3E}">
        <p14:creationId xmlns:p14="http://schemas.microsoft.com/office/powerpoint/2010/main" val="38671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3 </a:t>
            </a:r>
            <a:r>
              <a:rPr lang="en-US" sz="1200" b="0" kern="1200" dirty="0" smtClean="0">
                <a:solidFill>
                  <a:schemeClr val="tx1"/>
                </a:solidFill>
                <a:effectLst/>
                <a:latin typeface="+mn-lt"/>
                <a:ea typeface="+mn-ea"/>
                <a:cs typeface="+mn-cs"/>
              </a:rPr>
              <a:t>Three-dimensional scatter plot based on size, protein concentration, and transparency of the cells measured by Time Stretch Quantitative Phase Imaging. The green and blue dots are two-dimensional projections on the plane containing every combination of two parameters. The protein concentration corresponds to the local phase shift within the cell, which was converted into a local optical path difference mapping. The transparency is a parameter describing the intensity fluctuation caused by cell scattering and absorption.</a:t>
            </a:r>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CDD7A72-E90E-1F4B-98E9-BC65E970DF54}"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4004183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Fig 4. Pairwise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correlation plot visualized</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as heat map showing all major 16 features extracted from the images. Diagonal elements of the matrix are correlation of each parameter with itself, i.e. the autocorrelation. The set of parameter with the red color are highly correlated. The subset in the lower left show high correlation because they all measure morphological features. Also the subset in the upper right are correlated as they all measure attenuation and light scattering. This suggest that the dataset can be adequately represented by a smaller set that excludes highly correlated parameters.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Fig 5. Ranking of feature</a:t>
            </a:r>
            <a:r>
              <a:rPr lang="en-US" baseline="0" dirty="0" smtClean="0"/>
              <a:t> performance based on the accuracy in</a:t>
            </a:r>
            <a:r>
              <a:rPr lang="en-US" dirty="0" smtClean="0"/>
              <a:t> 1D classification</a:t>
            </a:r>
            <a:r>
              <a:rPr lang="en-US" baseline="0" dirty="0" smtClean="0"/>
              <a:t>. The value is the area under ROC curve of each individual parameter.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Blue color shows morphological parameters includes diameter along the interrogation rainbow, diameter along the flow direction, tight cell area, loose cell area, perimeter, circularity, major axis length, orientation, and median radius. Orange bars show phase shift information include optical path length difference, refractive index difference and refractive index difference after noise reducing. Green bars show light scattering information.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Red box shows the best performed parameters in these three categories respectively.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Morphology contains most information. Others also have information. </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4</a:t>
            </a:fld>
            <a:endParaRPr lang="en-US"/>
          </a:p>
        </p:txBody>
      </p:sp>
    </p:spTree>
    <p:extLst>
      <p:ext uri="{BB962C8B-B14F-4D97-AF65-F5344CB8AC3E}">
        <p14:creationId xmlns:p14="http://schemas.microsoft.com/office/powerpoint/2010/main" val="1869647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 6. Neural network architecture and training via Area Under the Curve (AUC) of the Receiver Operating Characteristics (ROC).</a:t>
            </a:r>
          </a:p>
          <a:p>
            <a:r>
              <a:rPr lang="en-US" baseline="0" dirty="0" smtClean="0"/>
              <a:t>Multivariate features of each measurement (cell) are feed into the neural network and the output shows classification labels. </a:t>
            </a:r>
          </a:p>
          <a:p>
            <a:r>
              <a:rPr lang="en-US" baseline="0" dirty="0" smtClean="0"/>
              <a:t>We train the weights of the last layer perceptron by optimizing the area under ROC curve. Each ROC curve corresponds to a set of weighting matrix to one of the output unit generated by scanning the bias weight. </a:t>
            </a:r>
            <a:r>
              <a:rPr lang="en-US" sz="1200" i="0" kern="1200" dirty="0" smtClean="0">
                <a:solidFill>
                  <a:schemeClr val="tx1"/>
                </a:solidFill>
                <a:effectLst/>
                <a:latin typeface="+mn-lt"/>
                <a:ea typeface="+mn-ea"/>
                <a:cs typeface="+mn-cs"/>
              </a:rPr>
              <a:t>AUC is proven to be statistically consistent and</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more discriminating than accuracy. </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5</a:t>
            </a:fld>
            <a:endParaRPr lang="en-US"/>
          </a:p>
        </p:txBody>
      </p:sp>
    </p:spTree>
    <p:extLst>
      <p:ext uri="{BB962C8B-B14F-4D97-AF65-F5344CB8AC3E}">
        <p14:creationId xmlns:p14="http://schemas.microsoft.com/office/powerpoint/2010/main" val="3909873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rgbClr val="081EDF"/>
                </a:solidFill>
                <a:effectLst/>
                <a:latin typeface="+mn-lt"/>
                <a:ea typeface="+mn-ea"/>
                <a:cs typeface="+mn-cs"/>
              </a:rPr>
              <a:t>Fig.</a:t>
            </a:r>
            <a:r>
              <a:rPr lang="en-US" sz="1200" b="0" kern="1200" baseline="0" dirty="0" smtClean="0">
                <a:solidFill>
                  <a:srgbClr val="081EDF"/>
                </a:solidFill>
                <a:effectLst/>
                <a:latin typeface="+mn-lt"/>
                <a:ea typeface="+mn-ea"/>
                <a:cs typeface="+mn-cs"/>
              </a:rPr>
              <a:t> 9 (a) </a:t>
            </a:r>
            <a:r>
              <a:rPr lang="en-US" sz="1200" b="0" kern="1200" dirty="0" smtClean="0">
                <a:solidFill>
                  <a:srgbClr val="081EDF"/>
                </a:solidFill>
                <a:effectLst/>
                <a:latin typeface="+mn-lt"/>
                <a:ea typeface="+mn-ea"/>
                <a:cs typeface="+mn-cs"/>
              </a:rPr>
              <a:t>Study of algae cells (</a:t>
            </a:r>
            <a:r>
              <a:rPr lang="en-US" sz="1200" b="0" kern="1200" dirty="0" err="1" smtClean="0">
                <a:solidFill>
                  <a:srgbClr val="081EDF"/>
                </a:solidFill>
                <a:effectLst/>
                <a:latin typeface="+mn-lt"/>
                <a:ea typeface="+mn-ea"/>
                <a:cs typeface="+mn-cs"/>
              </a:rPr>
              <a:t>Chlamydomonas</a:t>
            </a:r>
            <a:r>
              <a:rPr lang="en-US" sz="1200" b="0" kern="1200" dirty="0" smtClean="0">
                <a:solidFill>
                  <a:srgbClr val="081EDF"/>
                </a:solidFill>
                <a:effectLst/>
                <a:latin typeface="+mn-lt"/>
                <a:ea typeface="+mn-ea"/>
                <a:cs typeface="+mn-cs"/>
              </a:rPr>
              <a:t> </a:t>
            </a:r>
            <a:r>
              <a:rPr lang="en-US" sz="1200" b="0" kern="1200" dirty="0" err="1" smtClean="0">
                <a:solidFill>
                  <a:srgbClr val="081EDF"/>
                </a:solidFill>
                <a:effectLst/>
                <a:latin typeface="+mn-lt"/>
                <a:ea typeface="+mn-ea"/>
                <a:cs typeface="+mn-cs"/>
              </a:rPr>
              <a:t>reinhardtii</a:t>
            </a:r>
            <a:r>
              <a:rPr lang="en-US" sz="1200" b="0" kern="1200" dirty="0" smtClean="0">
                <a:solidFill>
                  <a:srgbClr val="081EDF"/>
                </a:solidFill>
                <a:effectLst/>
                <a:latin typeface="+mn-lt"/>
                <a:ea typeface="+mn-ea"/>
                <a:cs typeface="+mn-cs"/>
              </a:rPr>
              <a:t>) </a:t>
            </a:r>
            <a:r>
              <a:rPr lang="en-US" dirty="0" smtClean="0">
                <a:solidFill>
                  <a:srgbClr val="081EDF"/>
                </a:solidFill>
              </a:rPr>
              <a:t>time-stretch QPI</a:t>
            </a:r>
            <a:r>
              <a:rPr lang="en-US" sz="1200" b="0" kern="1200" dirty="0" smtClean="0">
                <a:solidFill>
                  <a:srgbClr val="081EDF"/>
                </a:solidFill>
                <a:effectLst/>
                <a:latin typeface="+mn-lt"/>
                <a:ea typeface="+mn-ea"/>
                <a:cs typeface="+mn-cs"/>
              </a:rPr>
              <a:t>. Three-dimensional scatter plot based on size, protein concentration, and transparency of the cells measured by time-stretch QPI, with </a:t>
            </a:r>
            <a:r>
              <a:rPr lang="en-US" dirty="0" smtClean="0">
                <a:solidFill>
                  <a:srgbClr val="081EDF"/>
                </a:solidFill>
              </a:rPr>
              <a:t>2D</a:t>
            </a:r>
            <a:r>
              <a:rPr lang="en-US" sz="1200" b="0" kern="1200" dirty="0" smtClean="0">
                <a:solidFill>
                  <a:srgbClr val="081EDF"/>
                </a:solidFill>
                <a:effectLst/>
                <a:latin typeface="+mn-lt"/>
                <a:ea typeface="+mn-ea"/>
                <a:cs typeface="+mn-cs"/>
              </a:rPr>
              <a:t> projections for every combination of two parameters. Insert: </a:t>
            </a:r>
            <a:r>
              <a:rPr lang="en-US" dirty="0" smtClean="0">
                <a:solidFill>
                  <a:srgbClr val="081EDF"/>
                </a:solidFill>
              </a:rPr>
              <a:t>C</a:t>
            </a:r>
            <a:r>
              <a:rPr lang="en-US" sz="1200" b="0" kern="1200" dirty="0" smtClean="0">
                <a:solidFill>
                  <a:srgbClr val="081EDF"/>
                </a:solidFill>
                <a:effectLst/>
                <a:latin typeface="+mn-lt"/>
                <a:ea typeface="+mn-ea"/>
                <a:cs typeface="+mn-cs"/>
              </a:rPr>
              <a:t>onventional flow cytometry using forward scattering and side scattering is not enough to distinguish the difference between high-lipid content and low-lipid content algae cells. Time-stretch QPI is much more effective in separating the two algae populations. (b) </a:t>
            </a:r>
            <a:r>
              <a:rPr lang="en-US" sz="1200" kern="1200" dirty="0" smtClean="0">
                <a:solidFill>
                  <a:srgbClr val="081EDF"/>
                </a:solidFill>
                <a:effectLst/>
                <a:latin typeface="+mn-lt"/>
                <a:ea typeface="+mn-ea"/>
                <a:cs typeface="+mn-cs"/>
              </a:rPr>
              <a:t>Receiver Operating Characteristics (ROC) curves for binary classification of normal and lipid-rich algae species. Blue</a:t>
            </a:r>
            <a:r>
              <a:rPr lang="en-US" sz="1200" kern="1200" baseline="0" dirty="0" smtClean="0">
                <a:solidFill>
                  <a:srgbClr val="081EDF"/>
                </a:solidFill>
                <a:effectLst/>
                <a:latin typeface="+mn-lt"/>
                <a:ea typeface="+mn-ea"/>
                <a:cs typeface="+mn-cs"/>
              </a:rPr>
              <a:t> cu</a:t>
            </a:r>
            <a:r>
              <a:rPr lang="en-US" dirty="0" smtClean="0">
                <a:solidFill>
                  <a:srgbClr val="081EDF"/>
                </a:solidFill>
              </a:rPr>
              <a:t>rve shows the classifier performance</a:t>
            </a:r>
            <a:r>
              <a:rPr lang="en-US" baseline="0" dirty="0" smtClean="0">
                <a:solidFill>
                  <a:srgbClr val="081EDF"/>
                </a:solidFill>
              </a:rPr>
              <a:t> using all 16 physical features extracted from the time-stretch QPI images. Red, green and orange curves show the classifier decision made using only the three major physical features, rainbow diameter, optical path length difference,</a:t>
            </a:r>
            <a:r>
              <a:rPr lang="en-US" dirty="0" smtClean="0">
                <a:solidFill>
                  <a:srgbClr val="081EDF"/>
                </a:solidFill>
              </a:rPr>
              <a:t> and attenuation, respectively</a:t>
            </a:r>
            <a:r>
              <a:rPr lang="en-US" baseline="0" dirty="0" smtClean="0">
                <a:solidFill>
                  <a:srgbClr val="081EDF"/>
                </a:solidFill>
              </a:rPr>
              <a:t>. Additionally we show ROC curves in purple for classification based on the first principal components in PCA space. </a:t>
            </a:r>
            <a:r>
              <a:rPr lang="en-US" sz="1200" kern="1200" dirty="0" smtClean="0">
                <a:solidFill>
                  <a:srgbClr val="081EDF"/>
                </a:solidFill>
                <a:effectLst/>
                <a:latin typeface="+mn-lt"/>
                <a:ea typeface="+mn-ea"/>
                <a:cs typeface="+mn-cs"/>
              </a:rPr>
              <a:t>The diagonal line </a:t>
            </a:r>
            <a:r>
              <a:rPr lang="en-US" dirty="0" smtClean="0">
                <a:solidFill>
                  <a:srgbClr val="081EDF"/>
                </a:solidFill>
              </a:rPr>
              <a:t>shows results of random guess. </a:t>
            </a:r>
          </a:p>
          <a:p>
            <a:endParaRPr lang="en-US" sz="1200" b="1" kern="1200" dirty="0">
              <a:solidFill>
                <a:srgbClr val="081EDF"/>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B05233-E64E-7F4D-99F9-BDBB827361ED}" type="slidenum">
              <a:rPr lang="en-US" smtClean="0"/>
              <a:t>7</a:t>
            </a:fld>
            <a:endParaRPr lang="en-US"/>
          </a:p>
        </p:txBody>
      </p:sp>
    </p:spTree>
    <p:extLst>
      <p:ext uri="{BB962C8B-B14F-4D97-AF65-F5344CB8AC3E}">
        <p14:creationId xmlns:p14="http://schemas.microsoft.com/office/powerpoint/2010/main" val="2970844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7. (a-c) </a:t>
            </a:r>
            <a:r>
              <a:rPr lang="en-US" sz="1200" b="0" kern="1200" dirty="0" smtClean="0">
                <a:solidFill>
                  <a:schemeClr val="tx1"/>
                </a:solidFill>
                <a:effectLst/>
                <a:latin typeface="+mn-lt"/>
                <a:ea typeface="+mn-ea"/>
                <a:cs typeface="+mn-cs"/>
              </a:rPr>
              <a:t>Decision</a:t>
            </a:r>
            <a:r>
              <a:rPr lang="en-US" sz="1200" b="0" kern="1200" baseline="0" dirty="0" smtClean="0">
                <a:solidFill>
                  <a:schemeClr val="tx1"/>
                </a:solidFill>
                <a:effectLst/>
                <a:latin typeface="+mn-lt"/>
                <a:ea typeface="+mn-ea"/>
                <a:cs typeface="+mn-cs"/>
              </a:rPr>
              <a:t> boundary (red lines) </a:t>
            </a:r>
            <a:r>
              <a:rPr lang="en-US" sz="1200" b="0" kern="1200" dirty="0" smtClean="0">
                <a:solidFill>
                  <a:schemeClr val="tx1"/>
                </a:solidFill>
                <a:effectLst/>
                <a:latin typeface="+mn-lt"/>
                <a:ea typeface="+mn-ea"/>
                <a:cs typeface="+mn-cs"/>
              </a:rPr>
              <a:t>in simultaneous two-parameter scatter plots using ten-fold cross validation. It shows the consistency and robustness of supervised classification. (a) diameter and protein concentration (b) diameter and scattering measurement (c) protein concentration and scattering. </a:t>
            </a: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 Performance ranking of each individual principal components in PCA space. The values of each bar show the percentage of the total variance explained by each principal components, </a:t>
            </a:r>
            <a:r>
              <a:rPr lang="en-US" sz="1200" b="0" i="0" kern="1200" dirty="0" smtClean="0">
                <a:solidFill>
                  <a:schemeClr val="tx1"/>
                </a:solidFill>
                <a:effectLst/>
                <a:latin typeface="+mn-lt"/>
                <a:ea typeface="+mn-ea"/>
                <a:cs typeface="+mn-cs"/>
              </a:rPr>
              <a:t>accounting for the variability expressed in the data</a:t>
            </a:r>
            <a:r>
              <a:rPr lang="en-US" sz="1200" b="0" i="0" kern="1200" baseline="0" dirty="0" smtClean="0">
                <a:solidFill>
                  <a:schemeClr val="tx1"/>
                </a:solidFill>
                <a:effectLst/>
                <a:latin typeface="+mn-lt"/>
                <a:ea typeface="+mn-ea"/>
                <a:cs typeface="+mn-cs"/>
              </a:rPr>
              <a:t>. Principal components with larger variability don’t necessarily give high accuracy in classification.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p>
        </p:txBody>
      </p:sp>
      <p:sp>
        <p:nvSpPr>
          <p:cNvPr id="4" name="Slide Number Placeholder 3"/>
          <p:cNvSpPr>
            <a:spLocks noGrp="1"/>
          </p:cNvSpPr>
          <p:nvPr>
            <p:ph type="sldNum" sz="quarter" idx="10"/>
          </p:nvPr>
        </p:nvSpPr>
        <p:spPr/>
        <p:txBody>
          <a:bodyPr/>
          <a:lstStyle/>
          <a:p>
            <a:fld id="{1CB05233-E64E-7F4D-99F9-BDBB827361ED}" type="slidenum">
              <a:rPr lang="en-US" smtClean="0"/>
              <a:t>9</a:t>
            </a:fld>
            <a:endParaRPr lang="en-US"/>
          </a:p>
        </p:txBody>
      </p:sp>
    </p:spTree>
    <p:extLst>
      <p:ext uri="{BB962C8B-B14F-4D97-AF65-F5344CB8AC3E}">
        <p14:creationId xmlns:p14="http://schemas.microsoft.com/office/powerpoint/2010/main" val="144720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of the </a:t>
            </a:r>
            <a:r>
              <a:rPr lang="en-US" dirty="0" err="1" smtClean="0"/>
              <a:t>interferograms</a:t>
            </a:r>
            <a:r>
              <a:rPr lang="en-US" dirty="0" smtClean="0"/>
              <a:t> measured by optical spectrum analyzer and time-stretch dispersive Fourier Transform; (a) Optical spectrum of the signal after quantitative phase imaging (box 1 in Fig.~\ref{</a:t>
            </a:r>
            <a:r>
              <a:rPr lang="en-US" dirty="0" err="1" smtClean="0"/>
              <a:t>fig:Setup</a:t>
            </a:r>
            <a:r>
              <a:rPr lang="en-US" dirty="0" smtClean="0"/>
              <a:t>}) and before it enters the amplified time-stretch system (box 2 in Fig.~\ref{</a:t>
            </a:r>
            <a:r>
              <a:rPr lang="en-US" dirty="0" err="1" smtClean="0"/>
              <a:t>fig:Setup</a:t>
            </a:r>
            <a:r>
              <a:rPr lang="en-US" dirty="0" smtClean="0"/>
              <a:t>}). The interference pattern in spectral domain is measured by an optical spectrum analyzer. (b) With time stretch, the interference pattern in spectral domain is linearly mapped into time. The baseband intensity envelope is slightly modified by the wavelength-dependent gain profile of the Raman amplifier. The inserts in panels a and b show the zoomed-in spectrum and waveform in the dashed black boxes, respectively. Clearly, the single-shot </a:t>
            </a:r>
            <a:r>
              <a:rPr lang="en-US" dirty="0" err="1" smtClean="0"/>
              <a:t>interferogram</a:t>
            </a:r>
            <a:r>
              <a:rPr lang="en-US" dirty="0" smtClean="0"/>
              <a:t> measured by Raman-amplified time-stretch dispersive Fourier Transform has a higher signal-to-noise ratio compared to that captured by optical spectrum analyzer.</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10</a:t>
            </a:fld>
            <a:endParaRPr lang="en-US"/>
          </a:p>
        </p:txBody>
      </p:sp>
    </p:spTree>
    <p:extLst>
      <p:ext uri="{BB962C8B-B14F-4D97-AF65-F5344CB8AC3E}">
        <p14:creationId xmlns:p14="http://schemas.microsoft.com/office/powerpoint/2010/main" val="3421583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PDMS microfluidic channel mounted on a highly reflective surface with near-infrared dielectric coating; The microfluidic device consists of a hydrodynamic focusing region and an imaging region targeted by the interrogation rainbow flashes in TS-QPI system. (a) Sample solution with suspended cells is fed into the channel through the sample inlet, and deionized water as the sheath flow is sent through sheath inlet. At the hydrodynamic focusing region, the sheath pressure focused the sample at the center of the channel by narrowing its flow width from \SI{200}{\micro\meter} to about \SI{40}{\micro\meter} with a sheath to sample volume ratio of 3:1. (b) The pattern of the mask used to imprint microfluidic channel design on silicon wafer with photoresist. The circles are inlet and outlet reservoirs.</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11</a:t>
            </a:fld>
            <a:endParaRPr lang="en-US"/>
          </a:p>
        </p:txBody>
      </p:sp>
    </p:spTree>
    <p:extLst>
      <p:ext uri="{BB962C8B-B14F-4D97-AF65-F5344CB8AC3E}">
        <p14:creationId xmlns:p14="http://schemas.microsoft.com/office/powerpoint/2010/main" val="734392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767860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1581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99237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8073324"/>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7137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06988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38203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970810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88497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5985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57726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204957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986953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588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64843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11/11/15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4095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0C329A24-AADC-1140-A880-2445A455A452}" type="datetimeFigureOut">
              <a:rPr lang="en-US" smtClean="0"/>
              <a:t>11/11/15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055520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0C329A24-AADC-1140-A880-2445A455A452}" type="datetimeFigureOut">
              <a:rPr lang="en-US" smtClean="0"/>
              <a:t>11/11/15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363405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0C329A24-AADC-1140-A880-2445A455A452}" type="datetimeFigureOut">
              <a:rPr lang="en-US" smtClean="0"/>
              <a:t>11/11/15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0942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0C329A24-AADC-1140-A880-2445A455A452}" type="datetimeFigureOut">
              <a:rPr lang="en-US" smtClean="0"/>
              <a:t>11/11/15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782224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329A24-AADC-1140-A880-2445A455A452}" type="datetimeFigureOut">
              <a:rPr lang="en-US" smtClean="0"/>
              <a:t>11/11/15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272028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11/11/15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100462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11/11/15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82147229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329A24-AADC-1140-A880-2445A455A452}" type="datetimeFigureOut">
              <a:rPr lang="en-US" smtClean="0"/>
              <a:t>11/11/15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5E12C3-92A2-2542-BED3-657AD9A3AD3E}" type="slidenum">
              <a:rPr lang="en-US" smtClean="0"/>
              <a:t>‹#›</a:t>
            </a:fld>
            <a:endParaRPr lang="en-US"/>
          </a:p>
        </p:txBody>
      </p:sp>
    </p:spTree>
    <p:extLst>
      <p:ext uri="{BB962C8B-B14F-4D97-AF65-F5344CB8AC3E}">
        <p14:creationId xmlns:p14="http://schemas.microsoft.com/office/powerpoint/2010/main" val="1238088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C90FCD23-6809-4912-B4B7-31A65B20F7B6}" type="datetimeFigureOut">
              <a:rPr lang="en-US" smtClean="0">
                <a:solidFill>
                  <a:prstClr val="black">
                    <a:tint val="75000"/>
                  </a:prstClr>
                </a:solidFill>
              </a:rPr>
              <a:pPr defTabSz="685800"/>
              <a:t>11/11/15</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E3F0DC58-0BE8-4380-A91B-A7D825AFFF42}" type="slidenum">
              <a:rPr lang="en-US" smtClean="0">
                <a:solidFill>
                  <a:prstClr val="black">
                    <a:tint val="75000"/>
                  </a:prstClr>
                </a:solidFill>
              </a:rPr>
              <a:pPr defTabSz="685800"/>
              <a:t>‹#›</a:t>
            </a:fld>
            <a:endParaRPr lang="en-US">
              <a:solidFill>
                <a:prstClr val="black">
                  <a:tint val="75000"/>
                </a:prstClr>
              </a:solidFill>
            </a:endParaRPr>
          </a:p>
        </p:txBody>
      </p:sp>
    </p:spTree>
    <p:extLst>
      <p:ext uri="{BB962C8B-B14F-4D97-AF65-F5344CB8AC3E}">
        <p14:creationId xmlns:p14="http://schemas.microsoft.com/office/powerpoint/2010/main" val="9603830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0.jpg"/></Relationships>
</file>

<file path=ppt/slides/_rels/slide11.xml.rels><?xml version="1.0" encoding="UTF-8" standalone="yes"?>
<Relationships xmlns="http://schemas.openxmlformats.org/package/2006/relationships"><Relationship Id="rId3" Type="http://schemas.openxmlformats.org/officeDocument/2006/relationships/image" Target="../media/image31.JPG"/><Relationship Id="rId4" Type="http://schemas.openxmlformats.org/officeDocument/2006/relationships/image" Target="../media/image32.pn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5.wmf"/></Relationships>
</file>

<file path=ppt/slides/_rels/slide4.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wmf"/><Relationship Id="rId5" Type="http://schemas.openxmlformats.org/officeDocument/2006/relationships/image" Target="../media/image24.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26.jpg"/><Relationship Id="rId4" Type="http://schemas.openxmlformats.org/officeDocument/2006/relationships/image" Target="../media/image27.emf"/><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9.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3">
            <a:extLst>
              <a:ext uri="{28A0092B-C50C-407E-A947-70E740481C1C}">
                <a14:useLocalDpi xmlns:a14="http://schemas.microsoft.com/office/drawing/2010/main" val="0"/>
              </a:ext>
            </a:extLst>
          </a:blip>
          <a:srcRect l="9002" r="7383"/>
          <a:stretch/>
        </p:blipFill>
        <p:spPr>
          <a:xfrm>
            <a:off x="7118730" y="3800758"/>
            <a:ext cx="853149" cy="720256"/>
          </a:xfrm>
          <a:prstGeom prst="rect">
            <a:avLst/>
          </a:prstGeom>
          <a:scene3d>
            <a:camera prst="isometricLeftDown"/>
            <a:lightRig rig="threePt" dir="t"/>
          </a:scene3d>
        </p:spPr>
      </p:pic>
      <p:cxnSp>
        <p:nvCxnSpPr>
          <p:cNvPr id="241" name="Straight Connector 240"/>
          <p:cNvCxnSpPr/>
          <p:nvPr/>
        </p:nvCxnSpPr>
        <p:spPr>
          <a:xfrm flipH="1">
            <a:off x="5164869" y="3882310"/>
            <a:ext cx="795527" cy="1"/>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grpSp>
        <p:nvGrpSpPr>
          <p:cNvPr id="176" name="Group 175"/>
          <p:cNvGrpSpPr/>
          <p:nvPr/>
        </p:nvGrpSpPr>
        <p:grpSpPr>
          <a:xfrm>
            <a:off x="478030" y="3909202"/>
            <a:ext cx="598264" cy="1601689"/>
            <a:chOff x="-101021" y="4213161"/>
            <a:chExt cx="1238492" cy="1445569"/>
          </a:xfrm>
          <a:effectLst/>
        </p:grpSpPr>
        <p:cxnSp>
          <p:nvCxnSpPr>
            <p:cNvPr id="170" name="Elbow Connector 169"/>
            <p:cNvCxnSpPr/>
            <p:nvPr/>
          </p:nvCxnSpPr>
          <p:spPr>
            <a:xfrm>
              <a:off x="-64532" y="4213161"/>
              <a:ext cx="0" cy="1445569"/>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3" name="Elbow Connector 169"/>
            <p:cNvCxnSpPr/>
            <p:nvPr/>
          </p:nvCxnSpPr>
          <p:spPr>
            <a:xfrm flipH="1">
              <a:off x="-101021" y="5658730"/>
              <a:ext cx="400144"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5" name="Elbow Connector 169"/>
            <p:cNvCxnSpPr/>
            <p:nvPr/>
          </p:nvCxnSpPr>
          <p:spPr>
            <a:xfrm flipH="1">
              <a:off x="-64530" y="4225463"/>
              <a:ext cx="1202001"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2" name="Straight Connector 1"/>
          <p:cNvCxnSpPr/>
          <p:nvPr/>
        </p:nvCxnSpPr>
        <p:spPr>
          <a:xfrm flipH="1">
            <a:off x="1230622" y="3909203"/>
            <a:ext cx="911166" cy="0"/>
          </a:xfrm>
          <a:prstGeom prst="line">
            <a:avLst/>
          </a:prstGeom>
          <a:ln w="25400">
            <a:solidFill>
              <a:srgbClr val="6666FF"/>
            </a:solidFill>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H="1">
            <a:off x="5947587" y="2608114"/>
            <a:ext cx="0" cy="1279537"/>
          </a:xfrm>
          <a:prstGeom prst="line">
            <a:avLst/>
          </a:prstGeom>
          <a:ln w="28575" cmpd="sng">
            <a:solidFill>
              <a:srgbClr val="0080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718724" y="2047826"/>
            <a:ext cx="561924" cy="352276"/>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pPr>
              <a:lnSpc>
                <a:spcPts val="1000"/>
              </a:lnSpc>
            </a:pPr>
            <a:r>
              <a:rPr lang="en-US" dirty="0"/>
              <a:t>Optical Circulator</a:t>
            </a:r>
          </a:p>
        </p:txBody>
      </p:sp>
      <p:cxnSp>
        <p:nvCxnSpPr>
          <p:cNvPr id="6" name="Straight Connector 5"/>
          <p:cNvCxnSpPr/>
          <p:nvPr/>
        </p:nvCxnSpPr>
        <p:spPr>
          <a:xfrm flipH="1">
            <a:off x="2211701" y="3887651"/>
            <a:ext cx="165882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flipH="1">
            <a:off x="411387" y="4148290"/>
            <a:ext cx="1322742"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Analog-to-Digital Convertor</a:t>
            </a:r>
          </a:p>
        </p:txBody>
      </p:sp>
      <p:sp>
        <p:nvSpPr>
          <p:cNvPr id="24" name="TextBox 23"/>
          <p:cNvSpPr txBox="1"/>
          <p:nvPr/>
        </p:nvSpPr>
        <p:spPr>
          <a:xfrm flipH="1">
            <a:off x="1501519" y="4112440"/>
            <a:ext cx="1041365" cy="253916"/>
          </a:xfrm>
          <a:prstGeom prst="rect">
            <a:avLst/>
          </a:prstGeom>
          <a:noFill/>
        </p:spPr>
        <p:txBody>
          <a:bodyPr wrap="square" rtlCol="0">
            <a:spAutoFit/>
          </a:bodyPr>
          <a:lstStyle/>
          <a:p>
            <a:pPr algn="ctr"/>
            <a:r>
              <a:rPr lang="en-US" sz="1050" dirty="0">
                <a:solidFill>
                  <a:srgbClr val="080808"/>
                </a:solidFill>
              </a:rPr>
              <a:t>Photodetector</a:t>
            </a:r>
          </a:p>
        </p:txBody>
      </p:sp>
      <p:cxnSp>
        <p:nvCxnSpPr>
          <p:cNvPr id="25" name="Straight Arrow Connector 24"/>
          <p:cNvCxnSpPr/>
          <p:nvPr/>
        </p:nvCxnSpPr>
        <p:spPr>
          <a:xfrm flipH="1">
            <a:off x="4534128" y="38230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1522867"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877573"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31641" y="2599969"/>
            <a:ext cx="649708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40" name="Isosceles Triangle 39"/>
          <p:cNvSpPr/>
          <p:nvPr/>
        </p:nvSpPr>
        <p:spPr>
          <a:xfrm rot="5400000" flipH="1">
            <a:off x="3183701" y="2419028"/>
            <a:ext cx="422395" cy="364134"/>
          </a:xfrm>
          <a:prstGeom prst="triangle">
            <a:avLst/>
          </a:prstGeom>
          <a:solidFill>
            <a:srgbClr val="A8FF33"/>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1" name="Trapezoid 40"/>
          <p:cNvSpPr/>
          <p:nvPr/>
        </p:nvSpPr>
        <p:spPr>
          <a:xfrm rot="16200000">
            <a:off x="4065794" y="2451552"/>
            <a:ext cx="421808" cy="29967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r>
              <a:rPr lang="en-US" sz="800" b="1" dirty="0" smtClean="0"/>
              <a:t>Demux</a:t>
            </a:r>
            <a:endParaRPr lang="en-US" sz="600" b="1" dirty="0"/>
          </a:p>
        </p:txBody>
      </p:sp>
      <p:grpSp>
        <p:nvGrpSpPr>
          <p:cNvPr id="42" name="Group 41"/>
          <p:cNvGrpSpPr/>
          <p:nvPr/>
        </p:nvGrpSpPr>
        <p:grpSpPr>
          <a:xfrm>
            <a:off x="5710949" y="2345784"/>
            <a:ext cx="490655" cy="490655"/>
            <a:chOff x="5516706" y="2227151"/>
            <a:chExt cx="806958" cy="806958"/>
          </a:xfrm>
        </p:grpSpPr>
        <p:sp>
          <p:nvSpPr>
            <p:cNvPr id="43" name="Oval 42"/>
            <p:cNvSpPr/>
            <p:nvPr/>
          </p:nvSpPr>
          <p:spPr>
            <a:xfrm flipH="1">
              <a:off x="5516706" y="2227151"/>
              <a:ext cx="806958" cy="806958"/>
            </a:xfrm>
            <a:prstGeom prst="ellipse">
              <a:avLst/>
            </a:prstGeom>
            <a:solidFill>
              <a:srgbClr val="3399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Arc 43"/>
            <p:cNvSpPr/>
            <p:nvPr/>
          </p:nvSpPr>
          <p:spPr>
            <a:xfrm flipH="1">
              <a:off x="5693469" y="2403918"/>
              <a:ext cx="453428" cy="453425"/>
            </a:xfrm>
            <a:prstGeom prst="arc">
              <a:avLst>
                <a:gd name="adj1" fmla="val 5363730"/>
                <a:gd name="adj2" fmla="val 0"/>
              </a:avLst>
            </a:prstGeom>
            <a:ln w="28575">
              <a:solidFill>
                <a:schemeClr val="bg1"/>
              </a:solidFill>
              <a:headEnd type="stealth"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grpSp>
      <p:sp>
        <p:nvSpPr>
          <p:cNvPr id="45" name="TextBox 44"/>
          <p:cNvSpPr txBox="1"/>
          <p:nvPr/>
        </p:nvSpPr>
        <p:spPr>
          <a:xfrm flipH="1">
            <a:off x="324483" y="2845537"/>
            <a:ext cx="933269"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Mode-Locked</a:t>
            </a:r>
          </a:p>
          <a:p>
            <a:r>
              <a:rPr lang="en-US" dirty="0"/>
              <a:t>Fiber Laser</a:t>
            </a:r>
          </a:p>
        </p:txBody>
      </p:sp>
      <p:grpSp>
        <p:nvGrpSpPr>
          <p:cNvPr id="91" name="Group 90"/>
          <p:cNvGrpSpPr/>
          <p:nvPr/>
        </p:nvGrpSpPr>
        <p:grpSpPr>
          <a:xfrm>
            <a:off x="1917237" y="2209527"/>
            <a:ext cx="1358460" cy="899860"/>
            <a:chOff x="1243508" y="2209527"/>
            <a:chExt cx="1358460" cy="899860"/>
          </a:xfrm>
        </p:grpSpPr>
        <p:sp>
          <p:nvSpPr>
            <p:cNvPr id="32" name="Oval 31"/>
            <p:cNvSpPr/>
            <p:nvPr/>
          </p:nvSpPr>
          <p:spPr>
            <a:xfrm flipH="1">
              <a:off x="1801854"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3" name="Oval 32"/>
            <p:cNvSpPr/>
            <p:nvPr/>
          </p:nvSpPr>
          <p:spPr>
            <a:xfrm flipH="1">
              <a:off x="1779832"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4" name="Oval 33"/>
            <p:cNvSpPr/>
            <p:nvPr/>
          </p:nvSpPr>
          <p:spPr>
            <a:xfrm flipH="1">
              <a:off x="1757810"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8" name="Oval 37"/>
            <p:cNvSpPr/>
            <p:nvPr/>
          </p:nvSpPr>
          <p:spPr>
            <a:xfrm flipH="1">
              <a:off x="1735790"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9" name="Oval 38"/>
            <p:cNvSpPr/>
            <p:nvPr/>
          </p:nvSpPr>
          <p:spPr>
            <a:xfrm flipH="1">
              <a:off x="1855038" y="2328776"/>
              <a:ext cx="150010" cy="150010"/>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6" name="TextBox 45"/>
            <p:cNvSpPr txBox="1"/>
            <p:nvPr/>
          </p:nvSpPr>
          <p:spPr>
            <a:xfrm flipH="1">
              <a:off x="1243508" y="2628871"/>
              <a:ext cx="1358460" cy="48051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grpSp>
      <p:sp>
        <p:nvSpPr>
          <p:cNvPr id="47" name="TextBox 46"/>
          <p:cNvSpPr txBox="1"/>
          <p:nvPr/>
        </p:nvSpPr>
        <p:spPr>
          <a:xfrm flipH="1">
            <a:off x="2924963" y="2790075"/>
            <a:ext cx="874089" cy="253916"/>
          </a:xfrm>
          <a:prstGeom prst="rect">
            <a:avLst/>
          </a:prstGeom>
          <a:noFill/>
        </p:spPr>
        <p:txBody>
          <a:bodyPr wrap="square" lIns="0" rIns="0" rtlCol="0">
            <a:spAutoFit/>
          </a:bodyPr>
          <a:lstStyle/>
          <a:p>
            <a:pPr algn="ctr"/>
            <a:r>
              <a:rPr lang="en-US" sz="1050" dirty="0" smtClean="0">
                <a:solidFill>
                  <a:srgbClr val="080808"/>
                </a:solidFill>
              </a:rPr>
              <a:t>EDFA</a:t>
            </a:r>
            <a:endParaRPr lang="en-US" sz="1050" dirty="0">
              <a:solidFill>
                <a:srgbClr val="080808"/>
              </a:solidFill>
            </a:endParaRPr>
          </a:p>
        </p:txBody>
      </p:sp>
      <p:sp>
        <p:nvSpPr>
          <p:cNvPr id="48" name="TextBox 47"/>
          <p:cNvSpPr txBox="1"/>
          <p:nvPr/>
        </p:nvSpPr>
        <p:spPr>
          <a:xfrm flipH="1">
            <a:off x="4024100" y="2061754"/>
            <a:ext cx="540662" cy="329834"/>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r>
              <a:rPr lang="en-US" dirty="0"/>
              <a:t>WDM Filter</a:t>
            </a:r>
          </a:p>
        </p:txBody>
      </p:sp>
      <p:cxnSp>
        <p:nvCxnSpPr>
          <p:cNvPr id="49" name="Straight Arrow Connector 48"/>
          <p:cNvCxnSpPr/>
          <p:nvPr/>
        </p:nvCxnSpPr>
        <p:spPr>
          <a:xfrm>
            <a:off x="1292982" y="252069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149713" y="25206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24011" y="1852177"/>
            <a:ext cx="2538683" cy="307777"/>
          </a:xfrm>
          <a:prstGeom prst="rect">
            <a:avLst/>
          </a:prstGeom>
          <a:noFill/>
        </p:spPr>
        <p:txBody>
          <a:bodyPr wrap="square" rtlCol="0">
            <a:spAutoFit/>
          </a:bodyPr>
          <a:lstStyle/>
          <a:p>
            <a:pPr algn="ctr"/>
            <a:r>
              <a:rPr lang="en-US" sz="1400" b="1" dirty="0" smtClean="0">
                <a:solidFill>
                  <a:schemeClr val="accent6">
                    <a:lumMod val="75000"/>
                  </a:schemeClr>
                </a:solidFill>
              </a:rPr>
              <a:t>1. Quantitative Phase Imaging</a:t>
            </a:r>
            <a:endParaRPr lang="en-US" sz="1400" b="1" dirty="0">
              <a:solidFill>
                <a:schemeClr val="accent6">
                  <a:lumMod val="75000"/>
                </a:schemeClr>
              </a:solidFill>
            </a:endParaRPr>
          </a:p>
        </p:txBody>
      </p:sp>
      <p:cxnSp>
        <p:nvCxnSpPr>
          <p:cNvPr id="80" name="Straight Arrow Connector 79"/>
          <p:cNvCxnSpPr/>
          <p:nvPr/>
        </p:nvCxnSpPr>
        <p:spPr>
          <a:xfrm rot="16200000" flipH="1">
            <a:off x="5999482" y="359923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17" name="Freeform 116"/>
          <p:cNvSpPr/>
          <p:nvPr/>
        </p:nvSpPr>
        <p:spPr>
          <a:xfrm>
            <a:off x="4547797" y="1858628"/>
            <a:ext cx="503503" cy="657127"/>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462" h="1227355">
                <a:moveTo>
                  <a:pt x="0" y="1225886"/>
                </a:moveTo>
                <a:cubicBezTo>
                  <a:pt x="45539" y="1219777"/>
                  <a:pt x="125687" y="1249649"/>
                  <a:pt x="185100" y="1045337"/>
                </a:cubicBezTo>
                <a:cubicBezTo>
                  <a:pt x="244513" y="841025"/>
                  <a:pt x="289486" y="3813"/>
                  <a:pt x="356478" y="13"/>
                </a:cubicBezTo>
                <a:cubicBezTo>
                  <a:pt x="423470" y="-3787"/>
                  <a:pt x="520054" y="817979"/>
                  <a:pt x="587051" y="1022536"/>
                </a:cubicBezTo>
                <a:cubicBezTo>
                  <a:pt x="654048" y="1227093"/>
                  <a:pt x="699289" y="1193219"/>
                  <a:pt x="758462" y="1227355"/>
                </a:cubicBezTo>
              </a:path>
            </a:pathLst>
          </a:custGeom>
          <a:gradFill flip="none" rotWithShape="1">
            <a:gsLst>
              <a:gs pos="0">
                <a:srgbClr val="0000FF"/>
              </a:gs>
              <a:gs pos="100000">
                <a:srgbClr val="FF0000"/>
              </a:gs>
              <a:gs pos="24000">
                <a:srgbClr val="3366FF"/>
              </a:gs>
              <a:gs pos="82000">
                <a:srgbClr val="FF6600"/>
              </a:gs>
              <a:gs pos="62000">
                <a:srgbClr val="FFFF00"/>
              </a:gs>
              <a:gs pos="35000">
                <a:srgbClr val="008000"/>
              </a:gs>
            </a:gsLst>
            <a:lin ang="5100000" scaled="0"/>
            <a:tileRect/>
          </a:gradFill>
          <a:ln>
            <a:no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grpSp>
        <p:nvGrpSpPr>
          <p:cNvPr id="74" name="Group 73"/>
          <p:cNvGrpSpPr/>
          <p:nvPr/>
        </p:nvGrpSpPr>
        <p:grpSpPr>
          <a:xfrm rot="16200000" flipV="1">
            <a:off x="6215851" y="2553496"/>
            <a:ext cx="198222" cy="99094"/>
            <a:chOff x="5897589" y="2581243"/>
            <a:chExt cx="244933" cy="122446"/>
          </a:xfrm>
        </p:grpSpPr>
        <p:cxnSp>
          <p:nvCxnSpPr>
            <p:cNvPr id="75" name="Straight Arrow Connector 74"/>
            <p:cNvCxnSpPr/>
            <p:nvPr/>
          </p:nvCxnSpPr>
          <p:spPr>
            <a:xfrm rot="16200000">
              <a:off x="5836366"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rot="16200000" flipH="1">
              <a:off x="6081299"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116" name="Rounded Rectangle 115"/>
          <p:cNvSpPr/>
          <p:nvPr/>
        </p:nvSpPr>
        <p:spPr>
          <a:xfrm flipV="1">
            <a:off x="6488849" y="2136554"/>
            <a:ext cx="2522577" cy="4362216"/>
          </a:xfrm>
          <a:prstGeom prst="roundRect">
            <a:avLst>
              <a:gd name="adj" fmla="val 6813"/>
            </a:avLst>
          </a:prstGeom>
          <a:noFill/>
          <a:ln w="28575" cmpd="sng">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158" name="Group 157"/>
          <p:cNvGrpSpPr/>
          <p:nvPr/>
        </p:nvGrpSpPr>
        <p:grpSpPr>
          <a:xfrm>
            <a:off x="3204176" y="3138114"/>
            <a:ext cx="2650120" cy="1603728"/>
            <a:chOff x="2014273" y="4453972"/>
            <a:chExt cx="3587625" cy="2171062"/>
          </a:xfrm>
        </p:grpSpPr>
        <p:sp>
          <p:nvSpPr>
            <p:cNvPr id="124" name="Oval 123"/>
            <p:cNvSpPr/>
            <p:nvPr/>
          </p:nvSpPr>
          <p:spPr>
            <a:xfrm>
              <a:off x="3542300"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5" name="Oval 124"/>
            <p:cNvSpPr/>
            <p:nvPr/>
          </p:nvSpPr>
          <p:spPr>
            <a:xfrm>
              <a:off x="356797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6" name="Oval 125"/>
            <p:cNvSpPr/>
            <p:nvPr/>
          </p:nvSpPr>
          <p:spPr>
            <a:xfrm>
              <a:off x="3593644"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7" name="Oval 126"/>
            <p:cNvSpPr/>
            <p:nvPr/>
          </p:nvSpPr>
          <p:spPr>
            <a:xfrm>
              <a:off x="3619316"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8" name="Oval 127"/>
            <p:cNvSpPr/>
            <p:nvPr/>
          </p:nvSpPr>
          <p:spPr>
            <a:xfrm>
              <a:off x="3644988"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9" name="Oval 128"/>
            <p:cNvSpPr/>
            <p:nvPr/>
          </p:nvSpPr>
          <p:spPr>
            <a:xfrm>
              <a:off x="3670660"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0" name="Oval 129"/>
            <p:cNvSpPr/>
            <p:nvPr/>
          </p:nvSpPr>
          <p:spPr>
            <a:xfrm>
              <a:off x="369633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2" name="TextBox 131"/>
            <p:cNvSpPr txBox="1"/>
            <p:nvPr/>
          </p:nvSpPr>
          <p:spPr>
            <a:xfrm>
              <a:off x="3246630" y="5521034"/>
              <a:ext cx="1305813" cy="650503"/>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sp>
          <p:nvSpPr>
            <p:cNvPr id="133" name="TextBox 132"/>
            <p:cNvSpPr txBox="1"/>
            <p:nvPr/>
          </p:nvSpPr>
          <p:spPr>
            <a:xfrm>
              <a:off x="2745326" y="6082897"/>
              <a:ext cx="1128095"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l"/>
              <a:r>
                <a:rPr lang="en-US" dirty="0"/>
                <a:t>Raman</a:t>
              </a:r>
            </a:p>
            <a:p>
              <a:pPr algn="l"/>
              <a:r>
                <a:rPr lang="en-US" dirty="0"/>
                <a:t>Pump Lasers</a:t>
              </a:r>
            </a:p>
          </p:txBody>
        </p:sp>
        <p:grpSp>
          <p:nvGrpSpPr>
            <p:cNvPr id="134" name="Group 133"/>
            <p:cNvGrpSpPr/>
            <p:nvPr/>
          </p:nvGrpSpPr>
          <p:grpSpPr>
            <a:xfrm>
              <a:off x="2319150" y="5578625"/>
              <a:ext cx="934555" cy="899019"/>
              <a:chOff x="3681823" y="9496866"/>
              <a:chExt cx="934555" cy="899019"/>
            </a:xfrm>
          </p:grpSpPr>
          <p:sp>
            <p:nvSpPr>
              <p:cNvPr id="135" name="Arc 134"/>
              <p:cNvSpPr/>
              <p:nvPr/>
            </p:nvSpPr>
            <p:spPr>
              <a:xfrm flipH="1">
                <a:off x="3860266" y="94968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36" name="Rounded Rectangle 135"/>
              <p:cNvSpPr/>
              <p:nvPr/>
            </p:nvSpPr>
            <p:spPr>
              <a:xfrm rot="5400000">
                <a:off x="3591457" y="99380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37" name="Picture 136"/>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622166" y="9964341"/>
                <a:ext cx="486779" cy="314890"/>
              </a:xfrm>
              <a:prstGeom prst="rect">
                <a:avLst/>
              </a:prstGeom>
            </p:spPr>
          </p:pic>
        </p:grpSp>
        <p:grpSp>
          <p:nvGrpSpPr>
            <p:cNvPr id="138" name="Group 137"/>
            <p:cNvGrpSpPr/>
            <p:nvPr/>
          </p:nvGrpSpPr>
          <p:grpSpPr>
            <a:xfrm flipH="1">
              <a:off x="4503251" y="5578625"/>
              <a:ext cx="934555" cy="899019"/>
              <a:chOff x="3834223" y="9649266"/>
              <a:chExt cx="934555" cy="899019"/>
            </a:xfrm>
          </p:grpSpPr>
          <p:sp>
            <p:nvSpPr>
              <p:cNvPr id="139" name="Arc 138"/>
              <p:cNvSpPr/>
              <p:nvPr/>
            </p:nvSpPr>
            <p:spPr>
              <a:xfrm flipH="1">
                <a:off x="4012666" y="96492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40" name="Rounded Rectangle 139"/>
              <p:cNvSpPr/>
              <p:nvPr/>
            </p:nvSpPr>
            <p:spPr>
              <a:xfrm rot="5400000">
                <a:off x="3743857" y="100904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41" name="Picture 140"/>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774566" y="10116741"/>
                <a:ext cx="486779" cy="314890"/>
              </a:xfrm>
              <a:prstGeom prst="rect">
                <a:avLst/>
              </a:prstGeom>
            </p:spPr>
          </p:pic>
        </p:grpSp>
        <p:cxnSp>
          <p:nvCxnSpPr>
            <p:cNvPr id="142" name="Straight Connector 141"/>
            <p:cNvCxnSpPr/>
            <p:nvPr/>
          </p:nvCxnSpPr>
          <p:spPr>
            <a:xfrm>
              <a:off x="3107869" y="5521033"/>
              <a:ext cx="1663558"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143" name="Trapezoid 142"/>
            <p:cNvSpPr/>
            <p:nvPr/>
          </p:nvSpPr>
          <p:spPr>
            <a:xfrm rot="5400000" flipH="1">
              <a:off x="2858696"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sp>
          <p:nvSpPr>
            <p:cNvPr id="146" name="Oval 145"/>
            <p:cNvSpPr/>
            <p:nvPr/>
          </p:nvSpPr>
          <p:spPr>
            <a:xfrm>
              <a:off x="3722002"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7" name="Oval 146"/>
            <p:cNvSpPr/>
            <p:nvPr/>
          </p:nvSpPr>
          <p:spPr>
            <a:xfrm>
              <a:off x="3873108" y="5187875"/>
              <a:ext cx="185359" cy="185359"/>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8" name="TextBox 147"/>
            <p:cNvSpPr txBox="1"/>
            <p:nvPr/>
          </p:nvSpPr>
          <p:spPr>
            <a:xfrm>
              <a:off x="3779646" y="6082897"/>
              <a:ext cx="1246609"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r"/>
              <a:r>
                <a:rPr lang="en-US" dirty="0"/>
                <a:t>Raman</a:t>
              </a:r>
            </a:p>
            <a:p>
              <a:pPr algn="r"/>
              <a:r>
                <a:rPr lang="en-US" dirty="0"/>
                <a:t>Pump Lasers</a:t>
              </a:r>
            </a:p>
          </p:txBody>
        </p:sp>
        <p:sp>
          <p:nvSpPr>
            <p:cNvPr id="149" name="TextBox 148"/>
            <p:cNvSpPr txBox="1"/>
            <p:nvPr/>
          </p:nvSpPr>
          <p:spPr>
            <a:xfrm>
              <a:off x="2742337"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0" name="TextBox 149"/>
            <p:cNvSpPr txBox="1"/>
            <p:nvPr/>
          </p:nvSpPr>
          <p:spPr>
            <a:xfrm>
              <a:off x="4514468"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1" name="Rounded Rectangle 150"/>
            <p:cNvSpPr/>
            <p:nvPr/>
          </p:nvSpPr>
          <p:spPr>
            <a:xfrm>
              <a:off x="2203891" y="4820454"/>
              <a:ext cx="3368503" cy="1804580"/>
            </a:xfrm>
            <a:prstGeom prst="roundRect">
              <a:avLst/>
            </a:prstGeom>
            <a:noFill/>
            <a:ln w="28575" cmpd="sng">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52" name="TextBox 151"/>
            <p:cNvSpPr txBox="1"/>
            <p:nvPr/>
          </p:nvSpPr>
          <p:spPr>
            <a:xfrm>
              <a:off x="2014273" y="4453972"/>
              <a:ext cx="3587625" cy="416656"/>
            </a:xfrm>
            <a:prstGeom prst="rect">
              <a:avLst/>
            </a:prstGeom>
            <a:noFill/>
          </p:spPr>
          <p:txBody>
            <a:bodyPr wrap="square" rtlCol="0">
              <a:spAutoFit/>
            </a:bodyPr>
            <a:lstStyle/>
            <a:p>
              <a:pPr algn="ctr"/>
              <a:r>
                <a:rPr lang="en-US" sz="1400" b="1" dirty="0" smtClean="0">
                  <a:solidFill>
                    <a:srgbClr val="00B050"/>
                  </a:solidFill>
                </a:rPr>
                <a:t>2. Amplified Time-Stretch System</a:t>
              </a:r>
            </a:p>
          </p:txBody>
        </p:sp>
        <p:cxnSp>
          <p:nvCxnSpPr>
            <p:cNvPr id="153" name="Straight Arrow Connector 152"/>
            <p:cNvCxnSpPr/>
            <p:nvPr/>
          </p:nvCxnSpPr>
          <p:spPr>
            <a:xfrm rot="2700000" flipH="1">
              <a:off x="5156635"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5337609" y="5339857"/>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p:nvPr/>
          </p:nvCxnSpPr>
          <p:spPr>
            <a:xfrm rot="18900000">
              <a:off x="2480110"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45" name="Trapezoid 144"/>
            <p:cNvSpPr/>
            <p:nvPr/>
          </p:nvSpPr>
          <p:spPr>
            <a:xfrm rot="16200000">
              <a:off x="4614078"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grpSp>
      <p:sp>
        <p:nvSpPr>
          <p:cNvPr id="162" name="Rounded Rectangle 161"/>
          <p:cNvSpPr/>
          <p:nvPr/>
        </p:nvSpPr>
        <p:spPr>
          <a:xfrm>
            <a:off x="667277" y="4938430"/>
            <a:ext cx="5738859" cy="1560340"/>
          </a:xfrm>
          <a:prstGeom prst="roundRect">
            <a:avLst/>
          </a:prstGeom>
          <a:noFill/>
          <a:ln w="28575" cmpd="sng">
            <a:solidFill>
              <a:srgbClr val="0070C0"/>
            </a:solidFill>
            <a:prstDash val="sysDash"/>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00" dirty="0"/>
          </a:p>
        </p:txBody>
      </p:sp>
      <p:sp>
        <p:nvSpPr>
          <p:cNvPr id="165" name="TextBox 164"/>
          <p:cNvSpPr txBox="1"/>
          <p:nvPr/>
        </p:nvSpPr>
        <p:spPr>
          <a:xfrm>
            <a:off x="2195018" y="6180628"/>
            <a:ext cx="1342498" cy="246221"/>
          </a:xfrm>
          <a:prstGeom prst="rect">
            <a:avLst/>
          </a:prstGeom>
          <a:noFill/>
        </p:spPr>
        <p:txBody>
          <a:bodyPr wrap="square" rtlCol="0">
            <a:spAutoFit/>
          </a:bodyPr>
          <a:lstStyle/>
          <a:p>
            <a:pPr algn="ctr">
              <a:lnSpc>
                <a:spcPts val="1200"/>
              </a:lnSpc>
            </a:pPr>
            <a:r>
              <a:rPr lang="en-US" sz="1050" dirty="0">
                <a:solidFill>
                  <a:srgbClr val="080808"/>
                </a:solidFill>
              </a:rPr>
              <a:t>b. Phase Extraction</a:t>
            </a:r>
          </a:p>
        </p:txBody>
      </p:sp>
      <p:sp>
        <p:nvSpPr>
          <p:cNvPr id="166" name="TextBox 165"/>
          <p:cNvSpPr txBox="1"/>
          <p:nvPr/>
        </p:nvSpPr>
        <p:spPr>
          <a:xfrm>
            <a:off x="628289" y="6176171"/>
            <a:ext cx="1652234" cy="255134"/>
          </a:xfrm>
          <a:prstGeom prst="rect">
            <a:avLst/>
          </a:prstGeom>
          <a:noFill/>
        </p:spPr>
        <p:txBody>
          <a:bodyPr wrap="square" rtlCol="0">
            <a:spAutoFit/>
          </a:bodyPr>
          <a:lstStyle/>
          <a:p>
            <a:pPr algn="ctr">
              <a:lnSpc>
                <a:spcPts val="1200"/>
              </a:lnSpc>
            </a:pPr>
            <a:r>
              <a:rPr lang="en-US" sz="1050" dirty="0">
                <a:solidFill>
                  <a:srgbClr val="080808"/>
                </a:solidFill>
              </a:rPr>
              <a:t>a. Pulse Synchronization</a:t>
            </a:r>
          </a:p>
        </p:txBody>
      </p:sp>
      <p:sp>
        <p:nvSpPr>
          <p:cNvPr id="144" name="Rounded Rectangle 143"/>
          <p:cNvSpPr/>
          <p:nvPr/>
        </p:nvSpPr>
        <p:spPr>
          <a:xfrm flipH="1">
            <a:off x="459087" y="2366588"/>
            <a:ext cx="696332" cy="466762"/>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dirty="0"/>
          </a:p>
        </p:txBody>
      </p:sp>
      <p:pic>
        <p:nvPicPr>
          <p:cNvPr id="154" name="Picture 153"/>
          <p:cNvPicPr>
            <a:picLocks noChangeAspect="1"/>
          </p:cNvPicPr>
          <p:nvPr/>
        </p:nvPicPr>
        <p:blipFill rotWithShape="1">
          <a:blip r:embed="rId5" cstate="print">
            <a:extLst>
              <a:ext uri="{28A0092B-C50C-407E-A947-70E740481C1C}">
                <a14:useLocalDpi xmlns:a14="http://schemas.microsoft.com/office/drawing/2010/main" val="0"/>
              </a:ext>
            </a:extLst>
          </a:blip>
          <a:srcRect l="30352" t="44045" r="7183" b="11192"/>
          <a:stretch/>
        </p:blipFill>
        <p:spPr>
          <a:xfrm>
            <a:off x="509927" y="2407634"/>
            <a:ext cx="594653" cy="384672"/>
          </a:xfrm>
          <a:prstGeom prst="rect">
            <a:avLst/>
          </a:prstGeom>
        </p:spPr>
      </p:pic>
      <p:cxnSp>
        <p:nvCxnSpPr>
          <p:cNvPr id="155" name="Straight Arrow Connector 154"/>
          <p:cNvCxnSpPr/>
          <p:nvPr/>
        </p:nvCxnSpPr>
        <p:spPr>
          <a:xfrm rot="16200000" flipH="1">
            <a:off x="381586" y="4527405"/>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509927"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60" name="TextBox 159"/>
          <p:cNvSpPr txBox="1"/>
          <p:nvPr/>
        </p:nvSpPr>
        <p:spPr>
          <a:xfrm>
            <a:off x="652299" y="4664396"/>
            <a:ext cx="3166787" cy="307777"/>
          </a:xfrm>
          <a:prstGeom prst="rect">
            <a:avLst/>
          </a:prstGeom>
          <a:noFill/>
        </p:spPr>
        <p:txBody>
          <a:bodyPr wrap="square" rtlCol="0">
            <a:spAutoFit/>
          </a:bodyPr>
          <a:lstStyle/>
          <a:p>
            <a:r>
              <a:rPr lang="en-US" sz="1400" b="1" dirty="0" smtClean="0">
                <a:solidFill>
                  <a:srgbClr val="0070C0"/>
                </a:solidFill>
              </a:rPr>
              <a:t>3. Big Data Analytics</a:t>
            </a:r>
            <a:endParaRPr lang="en-US" sz="1400" b="1" dirty="0">
              <a:solidFill>
                <a:srgbClr val="0070C0"/>
              </a:solidFill>
            </a:endParaRPr>
          </a:p>
        </p:txBody>
      </p:sp>
      <p:grpSp>
        <p:nvGrpSpPr>
          <p:cNvPr id="211" name="Group 210"/>
          <p:cNvGrpSpPr/>
          <p:nvPr/>
        </p:nvGrpSpPr>
        <p:grpSpPr>
          <a:xfrm>
            <a:off x="810904" y="4779869"/>
            <a:ext cx="1382805" cy="1447815"/>
            <a:chOff x="6712454" y="775411"/>
            <a:chExt cx="1652469" cy="1751858"/>
          </a:xfrm>
        </p:grpSpPr>
        <p:pic>
          <p:nvPicPr>
            <p:cNvPr id="212" name="Picture 211"/>
            <p:cNvPicPr>
              <a:picLocks noChangeAspect="1"/>
            </p:cNvPicPr>
            <p:nvPr/>
          </p:nvPicPr>
          <p:blipFill rotWithShape="1">
            <a:blip r:embed="rId6">
              <a:extLst>
                <a:ext uri="{28A0092B-C50C-407E-A947-70E740481C1C}">
                  <a14:useLocalDpi xmlns:a14="http://schemas.microsoft.com/office/drawing/2010/main" val="0"/>
                </a:ext>
              </a:extLst>
            </a:blip>
            <a:srcRect l="5084" r="15455"/>
            <a:stretch/>
          </p:blipFill>
          <p:spPr>
            <a:xfrm rot="16200000" flipV="1">
              <a:off x="6191490" y="1309921"/>
              <a:ext cx="1724760" cy="682832"/>
            </a:xfrm>
            <a:prstGeom prst="rect">
              <a:avLst/>
            </a:prstGeom>
            <a:scene3d>
              <a:camera prst="isometricLeftDown">
                <a:rot lat="1467522" lon="3349708" rev="4576911"/>
              </a:camera>
              <a:lightRig rig="threePt" dir="t"/>
            </a:scene3d>
          </p:spPr>
        </p:pic>
        <p:pic>
          <p:nvPicPr>
            <p:cNvPr id="213" name="Picture 212"/>
            <p:cNvPicPr>
              <a:picLocks noChangeAspect="1"/>
            </p:cNvPicPr>
            <p:nvPr/>
          </p:nvPicPr>
          <p:blipFill rotWithShape="1">
            <a:blip r:embed="rId7">
              <a:extLst>
                <a:ext uri="{28A0092B-C50C-407E-A947-70E740481C1C}">
                  <a14:useLocalDpi xmlns:a14="http://schemas.microsoft.com/office/drawing/2010/main" val="0"/>
                </a:ext>
              </a:extLst>
            </a:blip>
            <a:srcRect l="8859" r="15772"/>
            <a:stretch/>
          </p:blipFill>
          <p:spPr>
            <a:xfrm rot="16200000" flipV="1">
              <a:off x="6664657" y="1354409"/>
              <a:ext cx="1684491" cy="661229"/>
            </a:xfrm>
            <a:prstGeom prst="rect">
              <a:avLst/>
            </a:prstGeom>
            <a:scene3d>
              <a:camera prst="isometricLeftDown">
                <a:rot lat="1467522" lon="3349708" rev="4576911"/>
              </a:camera>
              <a:lightRig rig="threePt" dir="t"/>
            </a:scene3d>
          </p:spPr>
        </p:pic>
        <p:pic>
          <p:nvPicPr>
            <p:cNvPr id="214" name="Picture 213"/>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16200000" flipV="1">
              <a:off x="7164513" y="1292989"/>
              <a:ext cx="1717987" cy="682832"/>
            </a:xfrm>
            <a:prstGeom prst="rect">
              <a:avLst/>
            </a:prstGeom>
            <a:scene3d>
              <a:camera prst="isometricLeftDown">
                <a:rot lat="1467522" lon="3349708" rev="4576911"/>
              </a:camera>
              <a:lightRig rig="threePt" dir="t"/>
            </a:scene3d>
          </p:spPr>
        </p:pic>
      </p:grpSp>
      <p:grpSp>
        <p:nvGrpSpPr>
          <p:cNvPr id="215" name="Group 214"/>
          <p:cNvGrpSpPr/>
          <p:nvPr/>
        </p:nvGrpSpPr>
        <p:grpSpPr>
          <a:xfrm rot="2896101">
            <a:off x="714500" y="5631079"/>
            <a:ext cx="492444" cy="253916"/>
            <a:chOff x="5491306" y="2599633"/>
            <a:chExt cx="588477" cy="307238"/>
          </a:xfrm>
        </p:grpSpPr>
        <p:cxnSp>
          <p:nvCxnSpPr>
            <p:cNvPr id="216" name="Straight Arrow Connector 215"/>
            <p:cNvCxnSpPr/>
            <p:nvPr/>
          </p:nvCxnSpPr>
          <p:spPr>
            <a:xfrm flipV="1">
              <a:off x="5605106" y="2828378"/>
              <a:ext cx="421546"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17" name="TextBox 216"/>
            <p:cNvSpPr txBox="1"/>
            <p:nvPr/>
          </p:nvSpPr>
          <p:spPr>
            <a:xfrm rot="21562525">
              <a:off x="5491306" y="2599633"/>
              <a:ext cx="588477" cy="307238"/>
            </a:xfrm>
            <a:prstGeom prst="rect">
              <a:avLst/>
            </a:prstGeom>
            <a:noFill/>
          </p:spPr>
          <p:txBody>
            <a:bodyPr wrap="none" rtlCol="0">
              <a:spAutoFit/>
            </a:bodyPr>
            <a:lstStyle/>
            <a:p>
              <a:pPr algn="ctr"/>
              <a:r>
                <a:rPr lang="en-US" sz="1050" dirty="0" smtClean="0">
                  <a:solidFill>
                    <a:srgbClr val="080808"/>
                  </a:solidFill>
                </a:rPr>
                <a:t>Pixels</a:t>
              </a:r>
              <a:endParaRPr lang="en-US" sz="1050" dirty="0">
                <a:solidFill>
                  <a:srgbClr val="080808"/>
                </a:solidFill>
              </a:endParaRPr>
            </a:p>
          </p:txBody>
        </p:sp>
      </p:grpSp>
      <p:grpSp>
        <p:nvGrpSpPr>
          <p:cNvPr id="218" name="Group 217"/>
          <p:cNvGrpSpPr/>
          <p:nvPr/>
        </p:nvGrpSpPr>
        <p:grpSpPr>
          <a:xfrm rot="16200000">
            <a:off x="1223796" y="4809695"/>
            <a:ext cx="253916" cy="585417"/>
            <a:chOff x="4903804" y="2959374"/>
            <a:chExt cx="307239" cy="699580"/>
          </a:xfrm>
        </p:grpSpPr>
        <p:cxnSp>
          <p:nvCxnSpPr>
            <p:cNvPr id="219" name="Straight Arrow Connector 218"/>
            <p:cNvCxnSpPr/>
            <p:nvPr/>
          </p:nvCxnSpPr>
          <p:spPr>
            <a:xfrm rot="5400000">
              <a:off x="4676483" y="3307342"/>
              <a:ext cx="510539"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20" name="TextBox 219"/>
            <p:cNvSpPr txBox="1"/>
            <p:nvPr/>
          </p:nvSpPr>
          <p:spPr>
            <a:xfrm rot="5400000" flipH="1">
              <a:off x="4707634" y="3155544"/>
              <a:ext cx="699580" cy="307239"/>
            </a:xfrm>
            <a:prstGeom prst="rect">
              <a:avLst/>
            </a:prstGeom>
            <a:noFill/>
          </p:spPr>
          <p:txBody>
            <a:bodyPr wrap="none" rtlCol="0">
              <a:spAutoFit/>
            </a:bodyPr>
            <a:lstStyle/>
            <a:p>
              <a:r>
                <a:rPr lang="en-US" sz="1050" dirty="0" smtClean="0">
                  <a:solidFill>
                    <a:srgbClr val="080808"/>
                  </a:solidFill>
                </a:rPr>
                <a:t>Frames</a:t>
              </a:r>
              <a:endParaRPr lang="en-US" sz="1050" dirty="0">
                <a:solidFill>
                  <a:srgbClr val="080808"/>
                </a:solidFill>
              </a:endParaRPr>
            </a:p>
          </p:txBody>
        </p:sp>
      </p:grpSp>
      <p:grpSp>
        <p:nvGrpSpPr>
          <p:cNvPr id="88" name="Group 87"/>
          <p:cNvGrpSpPr/>
          <p:nvPr/>
        </p:nvGrpSpPr>
        <p:grpSpPr>
          <a:xfrm>
            <a:off x="2291939" y="5084008"/>
            <a:ext cx="1310425" cy="1018339"/>
            <a:chOff x="5167130" y="5092090"/>
            <a:chExt cx="1191295" cy="925763"/>
          </a:xfrm>
        </p:grpSpPr>
        <p:grpSp>
          <p:nvGrpSpPr>
            <p:cNvPr id="14" name="Group 13"/>
            <p:cNvGrpSpPr/>
            <p:nvPr/>
          </p:nvGrpSpPr>
          <p:grpSpPr>
            <a:xfrm>
              <a:off x="5167130" y="5092090"/>
              <a:ext cx="1056129" cy="925763"/>
              <a:chOff x="4858406" y="5032652"/>
              <a:chExt cx="1056129" cy="925763"/>
            </a:xfrm>
          </p:grpSpPr>
          <p:pic>
            <p:nvPicPr>
              <p:cNvPr id="198" name="Picture 197" descr="cell only.png"/>
              <p:cNvPicPr>
                <a:picLocks noChangeAspect="1"/>
              </p:cNvPicPr>
              <p:nvPr/>
            </p:nvPicPr>
            <p:blipFill rotWithShape="1">
              <a:blip r:embed="rId8">
                <a:extLst>
                  <a:ext uri="{28A0092B-C50C-407E-A947-70E740481C1C}">
                    <a14:useLocalDpi xmlns:a14="http://schemas.microsoft.com/office/drawing/2010/main" val="0"/>
                  </a:ext>
                </a:extLst>
              </a:blip>
              <a:srcRect l="31875" t="26111" r="36875" b="28333"/>
              <a:stretch/>
            </p:blipFill>
            <p:spPr>
              <a:xfrm>
                <a:off x="4858406" y="5032652"/>
                <a:ext cx="821032" cy="898370"/>
              </a:xfrm>
              <a:prstGeom prst="rect">
                <a:avLst/>
              </a:prstGeom>
              <a:ln w="9525">
                <a:noFill/>
              </a:ln>
            </p:spPr>
          </p:pic>
          <p:cxnSp>
            <p:nvCxnSpPr>
              <p:cNvPr id="199" name="Straight Connector 198"/>
              <p:cNvCxnSpPr/>
              <p:nvPr/>
            </p:nvCxnSpPr>
            <p:spPr>
              <a:xfrm>
                <a:off x="4863880" y="5042118"/>
                <a:ext cx="0" cy="916297"/>
              </a:xfrm>
              <a:prstGeom prst="line">
                <a:avLst/>
              </a:pr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cxnSp>
          <p:sp>
            <p:nvSpPr>
              <p:cNvPr id="200" name="Freeform 199"/>
              <p:cNvSpPr/>
              <p:nvPr/>
            </p:nvSpPr>
            <p:spPr>
              <a:xfrm>
                <a:off x="4930512"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1" name="Freeform 200"/>
              <p:cNvSpPr/>
              <p:nvPr/>
            </p:nvSpPr>
            <p:spPr>
              <a:xfrm>
                <a:off x="5008850"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2" name="Freeform 201"/>
              <p:cNvSpPr/>
              <p:nvPr/>
            </p:nvSpPr>
            <p:spPr>
              <a:xfrm>
                <a:off x="5065295"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3" name="Freeform 202"/>
              <p:cNvSpPr/>
              <p:nvPr/>
            </p:nvSpPr>
            <p:spPr>
              <a:xfrm>
                <a:off x="5125004"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4" name="Freeform 203"/>
              <p:cNvSpPr/>
              <p:nvPr/>
            </p:nvSpPr>
            <p:spPr>
              <a:xfrm>
                <a:off x="5190240" y="5038134"/>
                <a:ext cx="226650"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4912 w 701179"/>
                  <a:gd name="connsiteY0" fmla="*/ 0 h 2844800"/>
                  <a:gd name="connsiteX1" fmla="*/ 379023 w 701179"/>
                  <a:gd name="connsiteY1" fmla="*/ 546947 h 2844800"/>
                  <a:gd name="connsiteX2" fmla="*/ 220868 w 701179"/>
                  <a:gd name="connsiteY2" fmla="*/ 778923 h 2844800"/>
                  <a:gd name="connsiteX3" fmla="*/ 6912 w 701179"/>
                  <a:gd name="connsiteY3" fmla="*/ 1507066 h 2844800"/>
                  <a:gd name="connsiteX4" fmla="*/ 497979 w 701179"/>
                  <a:gd name="connsiteY4" fmla="*/ 2302933 h 2844800"/>
                  <a:gd name="connsiteX5" fmla="*/ 701179 w 701179"/>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179" h="2844800">
                    <a:moveTo>
                      <a:pt x="514912" y="0"/>
                    </a:moveTo>
                    <a:cubicBezTo>
                      <a:pt x="514912" y="227189"/>
                      <a:pt x="428030" y="417127"/>
                      <a:pt x="379023" y="546947"/>
                    </a:cubicBezTo>
                    <a:cubicBezTo>
                      <a:pt x="330016" y="676767"/>
                      <a:pt x="282887" y="618903"/>
                      <a:pt x="220868" y="778923"/>
                    </a:cubicBezTo>
                    <a:cubicBezTo>
                      <a:pt x="158850" y="938943"/>
                      <a:pt x="-39273" y="1253064"/>
                      <a:pt x="6912" y="1507066"/>
                    </a:cubicBezTo>
                    <a:cubicBezTo>
                      <a:pt x="53097" y="1761068"/>
                      <a:pt x="382268" y="2079977"/>
                      <a:pt x="497979" y="2302933"/>
                    </a:cubicBezTo>
                    <a:cubicBezTo>
                      <a:pt x="613690" y="2525889"/>
                      <a:pt x="701179" y="2844800"/>
                      <a:pt x="701179"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5" name="Freeform 204"/>
              <p:cNvSpPr/>
              <p:nvPr/>
            </p:nvSpPr>
            <p:spPr>
              <a:xfrm>
                <a:off x="5263158"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6" name="Freeform 205"/>
              <p:cNvSpPr/>
              <p:nvPr/>
            </p:nvSpPr>
            <p:spPr>
              <a:xfrm>
                <a:off x="5329552"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7" name="Freeform 206"/>
              <p:cNvSpPr/>
              <p:nvPr/>
            </p:nvSpPr>
            <p:spPr>
              <a:xfrm>
                <a:off x="5479865"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8" name="Freeform 207"/>
              <p:cNvSpPr/>
              <p:nvPr/>
            </p:nvSpPr>
            <p:spPr>
              <a:xfrm>
                <a:off x="5569969"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9" name="Freeform 208"/>
              <p:cNvSpPr/>
              <p:nvPr/>
            </p:nvSpPr>
            <p:spPr>
              <a:xfrm>
                <a:off x="5397764"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10" name="Freeform 209"/>
              <p:cNvSpPr/>
              <p:nvPr/>
            </p:nvSpPr>
            <p:spPr>
              <a:xfrm>
                <a:off x="5642964" y="5038134"/>
                <a:ext cx="271571"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616 w 701883"/>
                  <a:gd name="connsiteY0" fmla="*/ 0 h 2844800"/>
                  <a:gd name="connsiteX1" fmla="*/ 221572 w 701883"/>
                  <a:gd name="connsiteY1" fmla="*/ 778923 h 2844800"/>
                  <a:gd name="connsiteX2" fmla="*/ 7616 w 701883"/>
                  <a:gd name="connsiteY2" fmla="*/ 1507066 h 2844800"/>
                  <a:gd name="connsiteX3" fmla="*/ 498683 w 701883"/>
                  <a:gd name="connsiteY3" fmla="*/ 2302933 h 2844800"/>
                  <a:gd name="connsiteX4" fmla="*/ 701883 w 701883"/>
                  <a:gd name="connsiteY4" fmla="*/ 2844800 h 2844800"/>
                  <a:gd name="connsiteX0" fmla="*/ 648118 w 834385"/>
                  <a:gd name="connsiteY0" fmla="*/ 0 h 2844800"/>
                  <a:gd name="connsiteX1" fmla="*/ 354074 w 834385"/>
                  <a:gd name="connsiteY1" fmla="*/ 778923 h 2844800"/>
                  <a:gd name="connsiteX2" fmla="*/ 4651 w 834385"/>
                  <a:gd name="connsiteY2" fmla="*/ 1507066 h 2844800"/>
                  <a:gd name="connsiteX3" fmla="*/ 631185 w 834385"/>
                  <a:gd name="connsiteY3" fmla="*/ 2302933 h 2844800"/>
                  <a:gd name="connsiteX4" fmla="*/ 834385 w 834385"/>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7846 w 844113"/>
                  <a:gd name="connsiteY0" fmla="*/ 0 h 2844800"/>
                  <a:gd name="connsiteX1" fmla="*/ 296069 w 844113"/>
                  <a:gd name="connsiteY1" fmla="*/ 728123 h 2844800"/>
                  <a:gd name="connsiteX2" fmla="*/ 14379 w 844113"/>
                  <a:gd name="connsiteY2" fmla="*/ 1507066 h 2844800"/>
                  <a:gd name="connsiteX3" fmla="*/ 640913 w 844113"/>
                  <a:gd name="connsiteY3" fmla="*/ 2302933 h 2844800"/>
                  <a:gd name="connsiteX4" fmla="*/ 844113 w 844113"/>
                  <a:gd name="connsiteY4" fmla="*/ 2844800 h 2844800"/>
                  <a:gd name="connsiteX0" fmla="*/ 653885 w 840152"/>
                  <a:gd name="connsiteY0" fmla="*/ 0 h 2844800"/>
                  <a:gd name="connsiteX1" fmla="*/ 325975 w 840152"/>
                  <a:gd name="connsiteY1" fmla="*/ 778923 h 2844800"/>
                  <a:gd name="connsiteX2" fmla="*/ 10418 w 840152"/>
                  <a:gd name="connsiteY2" fmla="*/ 1507066 h 2844800"/>
                  <a:gd name="connsiteX3" fmla="*/ 636952 w 840152"/>
                  <a:gd name="connsiteY3" fmla="*/ 2302933 h 2844800"/>
                  <a:gd name="connsiteX4" fmla="*/ 840152 w 840152"/>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52" h="2844800">
                    <a:moveTo>
                      <a:pt x="653885" y="0"/>
                    </a:moveTo>
                    <a:cubicBezTo>
                      <a:pt x="592626" y="162276"/>
                      <a:pt x="613842" y="646278"/>
                      <a:pt x="325975" y="778923"/>
                    </a:cubicBezTo>
                    <a:cubicBezTo>
                      <a:pt x="105841" y="1013168"/>
                      <a:pt x="-41411" y="1253064"/>
                      <a:pt x="10418" y="1507066"/>
                    </a:cubicBezTo>
                    <a:cubicBezTo>
                      <a:pt x="62247" y="1761068"/>
                      <a:pt x="498663" y="2079977"/>
                      <a:pt x="636952" y="2302933"/>
                    </a:cubicBezTo>
                    <a:cubicBezTo>
                      <a:pt x="775241" y="2525889"/>
                      <a:pt x="840152" y="2844800"/>
                      <a:pt x="840152"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grpSp>
        <p:sp>
          <p:nvSpPr>
            <p:cNvPr id="16" name="TextBox 15"/>
            <p:cNvSpPr txBox="1"/>
            <p:nvPr/>
          </p:nvSpPr>
          <p:spPr>
            <a:xfrm>
              <a:off x="5657184" y="5332135"/>
              <a:ext cx="701241" cy="356741"/>
            </a:xfrm>
            <a:prstGeom prst="rect">
              <a:avLst/>
            </a:prstGeom>
            <a:noFill/>
          </p:spPr>
          <p:txBody>
            <a:bodyPr wrap="none" rtlCol="0">
              <a:spAutoFit/>
            </a:bodyPr>
            <a:lstStyle/>
            <a:p>
              <a:pPr algn="ctr"/>
              <a:r>
                <a:rPr lang="en-US" sz="1050" dirty="0" err="1">
                  <a:solidFill>
                    <a:srgbClr val="080808"/>
                  </a:solidFill>
                </a:rPr>
                <a:t>Wavefront</a:t>
              </a:r>
              <a:endParaRPr lang="en-US" sz="1050" dirty="0">
                <a:solidFill>
                  <a:srgbClr val="080808"/>
                </a:solidFill>
              </a:endParaRPr>
            </a:p>
            <a:p>
              <a:endParaRPr lang="en-US" sz="900" dirty="0"/>
            </a:p>
          </p:txBody>
        </p:sp>
        <p:cxnSp>
          <p:nvCxnSpPr>
            <p:cNvPr id="222" name="Straight Arrow Connector 221"/>
            <p:cNvCxnSpPr/>
            <p:nvPr/>
          </p:nvCxnSpPr>
          <p:spPr>
            <a:xfrm flipH="1">
              <a:off x="6034684" y="5530557"/>
              <a:ext cx="81901" cy="11792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243" name="Group 242"/>
          <p:cNvGrpSpPr/>
          <p:nvPr/>
        </p:nvGrpSpPr>
        <p:grpSpPr>
          <a:xfrm>
            <a:off x="1554629" y="2211846"/>
            <a:ext cx="454571" cy="388507"/>
            <a:chOff x="1735790" y="2209527"/>
            <a:chExt cx="454571" cy="388507"/>
          </a:xfrm>
        </p:grpSpPr>
        <p:sp>
          <p:nvSpPr>
            <p:cNvPr id="244" name="Oval 243"/>
            <p:cNvSpPr/>
            <p:nvPr/>
          </p:nvSpPr>
          <p:spPr>
            <a:xfrm flipH="1">
              <a:off x="1801854"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5" name="Oval 244"/>
            <p:cNvSpPr/>
            <p:nvPr/>
          </p:nvSpPr>
          <p:spPr>
            <a:xfrm flipH="1">
              <a:off x="1779832"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6" name="Oval 245"/>
            <p:cNvSpPr/>
            <p:nvPr/>
          </p:nvSpPr>
          <p:spPr>
            <a:xfrm flipH="1">
              <a:off x="1757810"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7" name="Oval 246"/>
            <p:cNvSpPr/>
            <p:nvPr/>
          </p:nvSpPr>
          <p:spPr>
            <a:xfrm flipH="1">
              <a:off x="1735790"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8" name="Oval 247"/>
            <p:cNvSpPr/>
            <p:nvPr/>
          </p:nvSpPr>
          <p:spPr>
            <a:xfrm flipH="1">
              <a:off x="1855038" y="2328776"/>
              <a:ext cx="150010" cy="150010"/>
            </a:xfrm>
            <a:prstGeom prst="ellipse">
              <a:avLst/>
            </a:prstGeom>
            <a:solidFill>
              <a:schemeClr val="bg1"/>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sp>
        <p:nvSpPr>
          <p:cNvPr id="250" name="TextBox 249"/>
          <p:cNvSpPr txBox="1"/>
          <p:nvPr/>
        </p:nvSpPr>
        <p:spPr>
          <a:xfrm flipH="1">
            <a:off x="1187211" y="2631190"/>
            <a:ext cx="1164326"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Nonlinear</a:t>
            </a:r>
            <a:endParaRPr lang="fa-IR" dirty="0"/>
          </a:p>
          <a:p>
            <a:r>
              <a:rPr lang="en-US" dirty="0"/>
              <a:t>Fiber</a:t>
            </a:r>
          </a:p>
        </p:txBody>
      </p:sp>
      <p:grpSp>
        <p:nvGrpSpPr>
          <p:cNvPr id="299" name="Group 298"/>
          <p:cNvGrpSpPr/>
          <p:nvPr/>
        </p:nvGrpSpPr>
        <p:grpSpPr>
          <a:xfrm>
            <a:off x="7509559" y="5685691"/>
            <a:ext cx="1113346" cy="729704"/>
            <a:chOff x="7582628" y="5577499"/>
            <a:chExt cx="1113346" cy="729704"/>
          </a:xfrm>
        </p:grpSpPr>
        <p:grpSp>
          <p:nvGrpSpPr>
            <p:cNvPr id="300" name="Group 299"/>
            <p:cNvGrpSpPr/>
            <p:nvPr/>
          </p:nvGrpSpPr>
          <p:grpSpPr>
            <a:xfrm>
              <a:off x="7582628" y="5702317"/>
              <a:ext cx="1113346" cy="604886"/>
              <a:chOff x="6332682" y="1029544"/>
              <a:chExt cx="1638616" cy="890267"/>
            </a:xfrm>
          </p:grpSpPr>
          <p:sp>
            <p:nvSpPr>
              <p:cNvPr id="308" name="Freeform 307"/>
              <p:cNvSpPr/>
              <p:nvPr/>
            </p:nvSpPr>
            <p:spPr>
              <a:xfrm>
                <a:off x="6332682" y="1227949"/>
                <a:ext cx="1638616" cy="691862"/>
              </a:xfrm>
              <a:custGeom>
                <a:avLst/>
                <a:gdLst>
                  <a:gd name="connsiteX0" fmla="*/ 1893094 w 3789939"/>
                  <a:gd name="connsiteY0" fmla="*/ 0 h 1600200"/>
                  <a:gd name="connsiteX1" fmla="*/ 3462878 w 3789939"/>
                  <a:gd name="connsiteY1" fmla="*/ 352756 h 1600200"/>
                  <a:gd name="connsiteX2" fmla="*/ 3497086 w 3789939"/>
                  <a:gd name="connsiteY2" fmla="*/ 379393 h 1600200"/>
                  <a:gd name="connsiteX3" fmla="*/ 3789939 w 3789939"/>
                  <a:gd name="connsiteY3" fmla="*/ 379393 h 1600200"/>
                  <a:gd name="connsiteX4" fmla="*/ 3789939 w 3789939"/>
                  <a:gd name="connsiteY4" fmla="*/ 829928 h 1600200"/>
                  <a:gd name="connsiteX5" fmla="*/ 3782625 w 3789939"/>
                  <a:gd name="connsiteY5" fmla="*/ 829928 h 1600200"/>
                  <a:gd name="connsiteX6" fmla="*/ 3776414 w 3789939"/>
                  <a:gd name="connsiteY6" fmla="*/ 881906 h 1600200"/>
                  <a:gd name="connsiteX7" fmla="*/ 1893094 w 3789939"/>
                  <a:gd name="connsiteY7" fmla="*/ 1600200 h 1600200"/>
                  <a:gd name="connsiteX8" fmla="*/ 9774 w 3789939"/>
                  <a:gd name="connsiteY8" fmla="*/ 881906 h 1600200"/>
                  <a:gd name="connsiteX9" fmla="*/ 3564 w 3789939"/>
                  <a:gd name="connsiteY9" fmla="*/ 829928 h 1600200"/>
                  <a:gd name="connsiteX10" fmla="*/ 0 w 3789939"/>
                  <a:gd name="connsiteY10" fmla="*/ 829928 h 1600200"/>
                  <a:gd name="connsiteX11" fmla="*/ 0 w 3789939"/>
                  <a:gd name="connsiteY11" fmla="*/ 800100 h 1600200"/>
                  <a:gd name="connsiteX12" fmla="*/ 0 w 3789939"/>
                  <a:gd name="connsiteY12" fmla="*/ 379393 h 1600200"/>
                  <a:gd name="connsiteX13" fmla="*/ 289103 w 3789939"/>
                  <a:gd name="connsiteY13" fmla="*/ 379393 h 1600200"/>
                  <a:gd name="connsiteX14" fmla="*/ 323311 w 3789939"/>
                  <a:gd name="connsiteY14" fmla="*/ 352756 h 1600200"/>
                  <a:gd name="connsiteX15" fmla="*/ 1893094 w 3789939"/>
                  <a:gd name="connsiteY15"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89939" h="1600200">
                    <a:moveTo>
                      <a:pt x="1893094" y="0"/>
                    </a:moveTo>
                    <a:cubicBezTo>
                      <a:pt x="2546549" y="0"/>
                      <a:pt x="3122675" y="139928"/>
                      <a:pt x="3462878" y="352756"/>
                    </a:cubicBezTo>
                    <a:lnTo>
                      <a:pt x="3497086" y="379393"/>
                    </a:lnTo>
                    <a:lnTo>
                      <a:pt x="3789939" y="379393"/>
                    </a:lnTo>
                    <a:lnTo>
                      <a:pt x="3789939" y="829928"/>
                    </a:lnTo>
                    <a:lnTo>
                      <a:pt x="3782625" y="829928"/>
                    </a:lnTo>
                    <a:lnTo>
                      <a:pt x="3776414" y="881906"/>
                    </a:lnTo>
                    <a:cubicBezTo>
                      <a:pt x="3679469" y="1285361"/>
                      <a:pt x="2873276" y="1600200"/>
                      <a:pt x="1893094" y="1600200"/>
                    </a:cubicBezTo>
                    <a:cubicBezTo>
                      <a:pt x="912913" y="1600200"/>
                      <a:pt x="106719" y="1285361"/>
                      <a:pt x="9774" y="881906"/>
                    </a:cubicBezTo>
                    <a:lnTo>
                      <a:pt x="3564" y="829928"/>
                    </a:lnTo>
                    <a:lnTo>
                      <a:pt x="0" y="829928"/>
                    </a:lnTo>
                    <a:lnTo>
                      <a:pt x="0" y="800100"/>
                    </a:lnTo>
                    <a:lnTo>
                      <a:pt x="0" y="379393"/>
                    </a:lnTo>
                    <a:lnTo>
                      <a:pt x="289103" y="379393"/>
                    </a:lnTo>
                    <a:lnTo>
                      <a:pt x="323311" y="352756"/>
                    </a:lnTo>
                    <a:cubicBezTo>
                      <a:pt x="663514" y="139928"/>
                      <a:pt x="1239640" y="0"/>
                      <a:pt x="1893094" y="0"/>
                    </a:cubicBezTo>
                    <a:close/>
                  </a:path>
                </a:pathLst>
              </a:custGeom>
              <a:gradFill>
                <a:gsLst>
                  <a:gs pos="0">
                    <a:schemeClr val="tx1">
                      <a:lumMod val="65000"/>
                      <a:lumOff val="35000"/>
                    </a:schemeClr>
                  </a:gs>
                  <a:gs pos="100000">
                    <a:schemeClr val="bg1">
                      <a:lumMod val="6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9" name="Oval 308"/>
              <p:cNvSpPr/>
              <p:nvPr/>
            </p:nvSpPr>
            <p:spPr>
              <a:xfrm>
                <a:off x="6332682" y="1029544"/>
                <a:ext cx="1636994" cy="691862"/>
              </a:xfrm>
              <a:prstGeom prst="ellipse">
                <a:avLst/>
              </a:prstGeom>
              <a:gradFill>
                <a:gsLst>
                  <a:gs pos="0">
                    <a:schemeClr val="bg1">
                      <a:lumMod val="85000"/>
                    </a:schemeClr>
                  </a:gs>
                  <a:gs pos="100000">
                    <a:schemeClr val="bg1">
                      <a:lumMod val="9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01" name="Group 300"/>
            <p:cNvGrpSpPr/>
            <p:nvPr/>
          </p:nvGrpSpPr>
          <p:grpSpPr>
            <a:xfrm>
              <a:off x="7758580" y="5577499"/>
              <a:ext cx="833408" cy="570220"/>
              <a:chOff x="6725880" y="836842"/>
              <a:chExt cx="1086709" cy="743529"/>
            </a:xfrm>
          </p:grpSpPr>
          <p:sp>
            <p:nvSpPr>
              <p:cNvPr id="302" name="Parallelogram 301"/>
              <p:cNvSpPr/>
              <p:nvPr/>
            </p:nvSpPr>
            <p:spPr>
              <a:xfrm rot="5400000">
                <a:off x="6725880" y="1152076"/>
                <a:ext cx="428295" cy="428295"/>
              </a:xfrm>
              <a:prstGeom prst="parallelogram">
                <a:avLst>
                  <a:gd name="adj" fmla="val 40986"/>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Parallelogram 302"/>
              <p:cNvSpPr/>
              <p:nvPr/>
            </p:nvSpPr>
            <p:spPr>
              <a:xfrm rot="12145009">
                <a:off x="6788474" y="836842"/>
                <a:ext cx="863183" cy="499340"/>
              </a:xfrm>
              <a:prstGeom prst="parallelogram">
                <a:avLst>
                  <a:gd name="adj" fmla="val 81097"/>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Parallelogram 303"/>
              <p:cNvSpPr/>
              <p:nvPr/>
            </p:nvSpPr>
            <p:spPr>
              <a:xfrm rot="9113790">
                <a:off x="7058667" y="1185758"/>
                <a:ext cx="753922" cy="229097"/>
              </a:xfrm>
              <a:prstGeom prst="parallelogram">
                <a:avLst>
                  <a:gd name="adj" fmla="val 52145"/>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Parallelogram 304"/>
              <p:cNvSpPr/>
              <p:nvPr/>
            </p:nvSpPr>
            <p:spPr>
              <a:xfrm rot="5400000">
                <a:off x="6831957" y="1332733"/>
                <a:ext cx="197675" cy="197675"/>
              </a:xfrm>
              <a:prstGeom prst="parallelogram">
                <a:avLst>
                  <a:gd name="adj" fmla="val 40986"/>
                </a:avLst>
              </a:prstGeom>
              <a:solidFill>
                <a:schemeClr val="bg1"/>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Parallelogram 305"/>
              <p:cNvSpPr/>
              <p:nvPr/>
            </p:nvSpPr>
            <p:spPr>
              <a:xfrm rot="5400000">
                <a:off x="6855311" y="1381793"/>
                <a:ext cx="146266" cy="98837"/>
              </a:xfrm>
              <a:prstGeom prst="parallelogram">
                <a:avLst>
                  <a:gd name="adj" fmla="val 40986"/>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Trapezoid 306"/>
              <p:cNvSpPr/>
              <p:nvPr/>
            </p:nvSpPr>
            <p:spPr>
              <a:xfrm rot="5400000">
                <a:off x="6944541" y="1425229"/>
                <a:ext cx="108273" cy="51050"/>
              </a:xfrm>
              <a:prstGeom prst="trapezoid">
                <a:avLst>
                  <a:gd name="adj" fmla="val 39543"/>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10" name="Rectangle 309"/>
          <p:cNvSpPr/>
          <p:nvPr/>
        </p:nvSpPr>
        <p:spPr>
          <a:xfrm rot="16200000" flipV="1">
            <a:off x="7701028" y="1565239"/>
            <a:ext cx="60887" cy="2061006"/>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1" name="Rectangle 310"/>
          <p:cNvSpPr/>
          <p:nvPr/>
        </p:nvSpPr>
        <p:spPr>
          <a:xfrm rot="16200000" flipV="1">
            <a:off x="7353160"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2" name="Rectangle 311"/>
          <p:cNvSpPr/>
          <p:nvPr/>
        </p:nvSpPr>
        <p:spPr>
          <a:xfrm rot="16200000" flipV="1">
            <a:off x="7123195"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3" name="Snip Same Side Corner Rectangle 312"/>
          <p:cNvSpPr/>
          <p:nvPr/>
        </p:nvSpPr>
        <p:spPr>
          <a:xfrm rot="16200000" flipV="1">
            <a:off x="6725125" y="2467425"/>
            <a:ext cx="179238" cy="256635"/>
          </a:xfrm>
          <a:prstGeom prst="snip2SameRect">
            <a:avLst>
              <a:gd name="adj1" fmla="val 34795"/>
              <a:gd name="adj2" fmla="val 0"/>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4" name="TextBox 313"/>
          <p:cNvSpPr txBox="1"/>
          <p:nvPr/>
        </p:nvSpPr>
        <p:spPr>
          <a:xfrm flipH="1">
            <a:off x="6500224" y="2698147"/>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Fiber Coupler</a:t>
            </a:r>
          </a:p>
        </p:txBody>
      </p:sp>
      <p:sp>
        <p:nvSpPr>
          <p:cNvPr id="315" name="Rectangle 314"/>
          <p:cNvSpPr/>
          <p:nvPr/>
        </p:nvSpPr>
        <p:spPr>
          <a:xfrm>
            <a:off x="8754430" y="2594519"/>
            <a:ext cx="71228" cy="1381403"/>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6" name="Rectangle 315"/>
          <p:cNvSpPr/>
          <p:nvPr/>
        </p:nvSpPr>
        <p:spPr>
          <a:xfrm rot="8280000">
            <a:off x="8213166" y="2681797"/>
            <a:ext cx="57178" cy="1323328"/>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17" name="Rectangle 316"/>
          <p:cNvSpPr/>
          <p:nvPr/>
        </p:nvSpPr>
        <p:spPr>
          <a:xfrm rot="8400000">
            <a:off x="8360185" y="2833377"/>
            <a:ext cx="57178" cy="1203026"/>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8" name="Rectangle 317"/>
          <p:cNvSpPr/>
          <p:nvPr/>
        </p:nvSpPr>
        <p:spPr>
          <a:xfrm rot="8700000">
            <a:off x="8497336" y="3100089"/>
            <a:ext cx="57178" cy="903851"/>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9" name="Trapezoid 318"/>
          <p:cNvSpPr/>
          <p:nvPr/>
        </p:nvSpPr>
        <p:spPr>
          <a:xfrm rot="10800000" flipV="1">
            <a:off x="7764505" y="2829158"/>
            <a:ext cx="73152" cy="996153"/>
          </a:xfrm>
          <a:prstGeom prst="trapezoid">
            <a:avLst>
              <a:gd name="adj" fmla="val 17254"/>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20" name="Rectangle 319"/>
          <p:cNvSpPr/>
          <p:nvPr/>
        </p:nvSpPr>
        <p:spPr>
          <a:xfrm rot="13020000">
            <a:off x="8445590" y="3826229"/>
            <a:ext cx="474010" cy="73644"/>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1" name="Rectangle 320"/>
          <p:cNvSpPr/>
          <p:nvPr/>
        </p:nvSpPr>
        <p:spPr>
          <a:xfrm rot="3222836">
            <a:off x="8611413" y="2565398"/>
            <a:ext cx="35613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2" name="TextBox 321"/>
          <p:cNvSpPr txBox="1"/>
          <p:nvPr/>
        </p:nvSpPr>
        <p:spPr>
          <a:xfrm flipH="1">
            <a:off x="8093053" y="2718461"/>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Dispersive Gratings</a:t>
            </a:r>
          </a:p>
        </p:txBody>
      </p:sp>
      <p:sp>
        <p:nvSpPr>
          <p:cNvPr id="323" name="TextBox 322"/>
          <p:cNvSpPr txBox="1"/>
          <p:nvPr/>
        </p:nvSpPr>
        <p:spPr>
          <a:xfrm flipH="1">
            <a:off x="6915821" y="2184080"/>
            <a:ext cx="1013317" cy="253916"/>
          </a:xfrm>
          <a:prstGeom prst="rect">
            <a:avLst/>
          </a:prstGeom>
          <a:noFill/>
        </p:spPr>
        <p:txBody>
          <a:bodyPr wrap="square" lIns="0" rIns="0" rtlCol="0">
            <a:spAutoFit/>
          </a:bodyPr>
          <a:lstStyle/>
          <a:p>
            <a:pPr algn="ctr"/>
            <a:r>
              <a:rPr lang="en-US" sz="1050" dirty="0">
                <a:solidFill>
                  <a:srgbClr val="080808"/>
                </a:solidFill>
              </a:rPr>
              <a:t>Wave Plates</a:t>
            </a:r>
          </a:p>
        </p:txBody>
      </p:sp>
      <p:sp>
        <p:nvSpPr>
          <p:cNvPr id="324" name="TextBox 323"/>
          <p:cNvSpPr txBox="1"/>
          <p:nvPr/>
        </p:nvSpPr>
        <p:spPr>
          <a:xfrm flipH="1">
            <a:off x="8450938" y="2221312"/>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5" name="TextBox 324"/>
          <p:cNvSpPr txBox="1"/>
          <p:nvPr/>
        </p:nvSpPr>
        <p:spPr>
          <a:xfrm flipH="1">
            <a:off x="6495065" y="4339743"/>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6" name="TextBox 325"/>
          <p:cNvSpPr txBox="1"/>
          <p:nvPr/>
        </p:nvSpPr>
        <p:spPr>
          <a:xfrm flipH="1">
            <a:off x="8333572" y="4970394"/>
            <a:ext cx="44309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Beam Splitter</a:t>
            </a:r>
          </a:p>
        </p:txBody>
      </p:sp>
      <p:sp>
        <p:nvSpPr>
          <p:cNvPr id="327" name="TextBox 326"/>
          <p:cNvSpPr txBox="1"/>
          <p:nvPr/>
        </p:nvSpPr>
        <p:spPr>
          <a:xfrm flipH="1">
            <a:off x="8186140" y="5954511"/>
            <a:ext cx="443098" cy="253916"/>
          </a:xfrm>
          <a:prstGeom prst="rect">
            <a:avLst/>
          </a:prstGeom>
          <a:noFill/>
        </p:spPr>
        <p:txBody>
          <a:bodyPr wrap="square" lIns="0" rIns="0" rtlCol="0">
            <a:spAutoFit/>
          </a:bodyPr>
          <a:lstStyle/>
          <a:p>
            <a:pPr algn="ctr"/>
            <a:r>
              <a:rPr lang="en-US" sz="1050" dirty="0" smtClean="0">
                <a:solidFill>
                  <a:srgbClr val="080808"/>
                </a:solidFill>
              </a:rPr>
              <a:t>Target</a:t>
            </a:r>
            <a:endParaRPr lang="en-US" sz="1050" dirty="0">
              <a:solidFill>
                <a:srgbClr val="080808"/>
              </a:solidFill>
            </a:endParaRPr>
          </a:p>
        </p:txBody>
      </p:sp>
      <p:sp>
        <p:nvSpPr>
          <p:cNvPr id="328" name="Freeform 327"/>
          <p:cNvSpPr/>
          <p:nvPr/>
        </p:nvSpPr>
        <p:spPr>
          <a:xfrm>
            <a:off x="7988787" y="5480277"/>
            <a:ext cx="1100132" cy="355814"/>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395898 h 1395898"/>
              <a:gd name="connsiteX1" fmla="*/ 80468 w 575356"/>
              <a:gd name="connsiteY1" fmla="*/ 1173822 h 1395898"/>
              <a:gd name="connsiteX2" fmla="*/ 251846 w 575356"/>
              <a:gd name="connsiteY2" fmla="*/ 128498 h 1395898"/>
              <a:gd name="connsiteX3" fmla="*/ 482419 w 575356"/>
              <a:gd name="connsiteY3" fmla="*/ 1151021 h 1395898"/>
              <a:gd name="connsiteX4" fmla="*/ 575356 w 575356"/>
              <a:gd name="connsiteY4" fmla="*/ 1355840 h 1395898"/>
              <a:gd name="connsiteX0" fmla="*/ 0 w 575356"/>
              <a:gd name="connsiteY0" fmla="*/ 1270210 h 1270210"/>
              <a:gd name="connsiteX1" fmla="*/ 80468 w 575356"/>
              <a:gd name="connsiteY1" fmla="*/ 1048134 h 1270210"/>
              <a:gd name="connsiteX2" fmla="*/ 251846 w 575356"/>
              <a:gd name="connsiteY2" fmla="*/ 2810 h 1270210"/>
              <a:gd name="connsiteX3" fmla="*/ 358284 w 575356"/>
              <a:gd name="connsiteY3" fmla="*/ 749467 h 1270210"/>
              <a:gd name="connsiteX4" fmla="*/ 482419 w 575356"/>
              <a:gd name="connsiteY4" fmla="*/ 1025333 h 1270210"/>
              <a:gd name="connsiteX5" fmla="*/ 575356 w 575356"/>
              <a:gd name="connsiteY5" fmla="*/ 1230152 h 1270210"/>
              <a:gd name="connsiteX0" fmla="*/ 0 w 575356"/>
              <a:gd name="connsiteY0" fmla="*/ 1292210 h 1292210"/>
              <a:gd name="connsiteX1" fmla="*/ 80468 w 575356"/>
              <a:gd name="connsiteY1" fmla="*/ 1070134 h 1292210"/>
              <a:gd name="connsiteX2" fmla="*/ 251846 w 575356"/>
              <a:gd name="connsiteY2" fmla="*/ 24810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10 h 1292210"/>
              <a:gd name="connsiteX1" fmla="*/ 80468 w 575356"/>
              <a:gd name="connsiteY1" fmla="*/ 1070134 h 1292210"/>
              <a:gd name="connsiteX2" fmla="*/ 215575 w 575356"/>
              <a:gd name="connsiteY2" fmla="*/ 89416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28 h 1292228"/>
              <a:gd name="connsiteX1" fmla="*/ 80468 w 575356"/>
              <a:gd name="connsiteY1" fmla="*/ 1070152 h 1292228"/>
              <a:gd name="connsiteX2" fmla="*/ 215575 w 575356"/>
              <a:gd name="connsiteY2" fmla="*/ 89434 h 1292228"/>
              <a:gd name="connsiteX3" fmla="*/ 300798 w 575356"/>
              <a:gd name="connsiteY3" fmla="*/ 760718 h 1292228"/>
              <a:gd name="connsiteX4" fmla="*/ 430826 w 575356"/>
              <a:gd name="connsiteY4" fmla="*/ 1602 h 1292228"/>
              <a:gd name="connsiteX5" fmla="*/ 482419 w 575356"/>
              <a:gd name="connsiteY5" fmla="*/ 1047351 h 1292228"/>
              <a:gd name="connsiteX6" fmla="*/ 575356 w 575356"/>
              <a:gd name="connsiteY6" fmla="*/ 1252170 h 1292228"/>
              <a:gd name="connsiteX0" fmla="*/ 0 w 575356"/>
              <a:gd name="connsiteY0" fmla="*/ 1292178 h 1292178"/>
              <a:gd name="connsiteX1" fmla="*/ 80468 w 575356"/>
              <a:gd name="connsiteY1" fmla="*/ 1070102 h 1292178"/>
              <a:gd name="connsiteX2" fmla="*/ 215575 w 575356"/>
              <a:gd name="connsiteY2" fmla="*/ 89384 h 1292178"/>
              <a:gd name="connsiteX3" fmla="*/ 375393 w 575356"/>
              <a:gd name="connsiteY3" fmla="*/ 792971 h 1292178"/>
              <a:gd name="connsiteX4" fmla="*/ 430826 w 575356"/>
              <a:gd name="connsiteY4" fmla="*/ 1552 h 1292178"/>
              <a:gd name="connsiteX5" fmla="*/ 482419 w 575356"/>
              <a:gd name="connsiteY5" fmla="*/ 1047301 h 1292178"/>
              <a:gd name="connsiteX6" fmla="*/ 575356 w 575356"/>
              <a:gd name="connsiteY6" fmla="*/ 1252120 h 1292178"/>
              <a:gd name="connsiteX0" fmla="*/ 0 w 575356"/>
              <a:gd name="connsiteY0" fmla="*/ 1292263 h 1292263"/>
              <a:gd name="connsiteX1" fmla="*/ 80468 w 575356"/>
              <a:gd name="connsiteY1" fmla="*/ 1070187 h 1292263"/>
              <a:gd name="connsiteX2" fmla="*/ 215575 w 575356"/>
              <a:gd name="connsiteY2" fmla="*/ 89469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292263 h 1292263"/>
              <a:gd name="connsiteX1" fmla="*/ 80468 w 575356"/>
              <a:gd name="connsiteY1" fmla="*/ 1070187 h 1292263"/>
              <a:gd name="connsiteX2" fmla="*/ 184779 w 575356"/>
              <a:gd name="connsiteY2" fmla="*/ 111004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330844 h 1330844"/>
              <a:gd name="connsiteX1" fmla="*/ 80468 w 575356"/>
              <a:gd name="connsiteY1" fmla="*/ 1108768 h 1330844"/>
              <a:gd name="connsiteX2" fmla="*/ 184779 w 575356"/>
              <a:gd name="connsiteY2" fmla="*/ 149585 h 1330844"/>
              <a:gd name="connsiteX3" fmla="*/ 241259 w 575356"/>
              <a:gd name="connsiteY3" fmla="*/ 777799 h 1330844"/>
              <a:gd name="connsiteX4" fmla="*/ 345281 w 575356"/>
              <a:gd name="connsiteY4" fmla="*/ 201733 h 1330844"/>
              <a:gd name="connsiteX5" fmla="*/ 430826 w 575356"/>
              <a:gd name="connsiteY5" fmla="*/ 40218 h 1330844"/>
              <a:gd name="connsiteX6" fmla="*/ 482419 w 575356"/>
              <a:gd name="connsiteY6" fmla="*/ 1085967 h 1330844"/>
              <a:gd name="connsiteX7" fmla="*/ 575356 w 575356"/>
              <a:gd name="connsiteY7" fmla="*/ 1290786 h 133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5356" h="1330844">
                <a:moveTo>
                  <a:pt x="0" y="1330844"/>
                </a:moveTo>
                <a:cubicBezTo>
                  <a:pt x="45539" y="1324735"/>
                  <a:pt x="49672" y="1305644"/>
                  <a:pt x="80468" y="1108768"/>
                </a:cubicBezTo>
                <a:cubicBezTo>
                  <a:pt x="111264" y="911892"/>
                  <a:pt x="157981" y="204746"/>
                  <a:pt x="184779" y="149585"/>
                </a:cubicBezTo>
                <a:cubicBezTo>
                  <a:pt x="211577" y="94424"/>
                  <a:pt x="214167" y="735908"/>
                  <a:pt x="241259" y="777799"/>
                </a:cubicBezTo>
                <a:cubicBezTo>
                  <a:pt x="268351" y="819690"/>
                  <a:pt x="313687" y="324663"/>
                  <a:pt x="345281" y="201733"/>
                </a:cubicBezTo>
                <a:cubicBezTo>
                  <a:pt x="376875" y="78803"/>
                  <a:pt x="408312" y="-73954"/>
                  <a:pt x="430826" y="40218"/>
                </a:cubicBezTo>
                <a:cubicBezTo>
                  <a:pt x="453340" y="154390"/>
                  <a:pt x="458331" y="877539"/>
                  <a:pt x="482419" y="1085967"/>
                </a:cubicBezTo>
                <a:cubicBezTo>
                  <a:pt x="506507" y="1294395"/>
                  <a:pt x="516183" y="1256650"/>
                  <a:pt x="575356" y="1290786"/>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sp>
        <p:nvSpPr>
          <p:cNvPr id="329" name="Freeform 328"/>
          <p:cNvSpPr/>
          <p:nvPr/>
        </p:nvSpPr>
        <p:spPr>
          <a:xfrm rot="10800000">
            <a:off x="7910458" y="4409627"/>
            <a:ext cx="71151" cy="1426464"/>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0" name="Freeform 329"/>
          <p:cNvSpPr/>
          <p:nvPr/>
        </p:nvSpPr>
        <p:spPr>
          <a:xfrm rot="10800000">
            <a:off x="8012431" y="4400820"/>
            <a:ext cx="71151" cy="1479425"/>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1" name="Freeform 330"/>
          <p:cNvSpPr/>
          <p:nvPr/>
        </p:nvSpPr>
        <p:spPr>
          <a:xfrm rot="10800000">
            <a:off x="8116148" y="4427927"/>
            <a:ext cx="71151" cy="1499616"/>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32" name="Trapezoid 331"/>
          <p:cNvSpPr/>
          <p:nvPr/>
        </p:nvSpPr>
        <p:spPr>
          <a:xfrm rot="10800000" flipV="1">
            <a:off x="8009706" y="3001231"/>
            <a:ext cx="73152" cy="823268"/>
          </a:xfrm>
          <a:prstGeom prst="trapezoid">
            <a:avLst>
              <a:gd name="adj" fmla="val 17254"/>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3" name="Trapezoid 332"/>
          <p:cNvSpPr/>
          <p:nvPr/>
        </p:nvSpPr>
        <p:spPr>
          <a:xfrm rot="10800000" flipV="1">
            <a:off x="8243984" y="3156731"/>
            <a:ext cx="73152" cy="680387"/>
          </a:xfrm>
          <a:prstGeom prst="trapezoid">
            <a:avLst>
              <a:gd name="adj" fmla="val 17254"/>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4" name="Rectangle 333"/>
          <p:cNvSpPr/>
          <p:nvPr/>
        </p:nvSpPr>
        <p:spPr>
          <a:xfrm rot="13020000">
            <a:off x="7595699" y="2989234"/>
            <a:ext cx="1016083" cy="97613"/>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5" name="Rectangle 334"/>
          <p:cNvSpPr/>
          <p:nvPr/>
        </p:nvSpPr>
        <p:spPr>
          <a:xfrm rot="10800000" flipH="1">
            <a:off x="8014289" y="3856100"/>
            <a:ext cx="69187" cy="463819"/>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6" name="Rectangle 335"/>
          <p:cNvSpPr/>
          <p:nvPr/>
        </p:nvSpPr>
        <p:spPr>
          <a:xfrm rot="13200000">
            <a:off x="8078957" y="3773300"/>
            <a:ext cx="69187" cy="617343"/>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7" name="Rectangle 336"/>
          <p:cNvSpPr/>
          <p:nvPr/>
        </p:nvSpPr>
        <p:spPr>
          <a:xfrm rot="8400000" flipH="1">
            <a:off x="7946607" y="3767601"/>
            <a:ext cx="69187" cy="617343"/>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43" name="Snip Same Side Corner Rectangle 342"/>
          <p:cNvSpPr/>
          <p:nvPr/>
        </p:nvSpPr>
        <p:spPr>
          <a:xfrm flipV="1">
            <a:off x="7818762" y="4292839"/>
            <a:ext cx="459962" cy="168733"/>
          </a:xfrm>
          <a:prstGeom prst="snip2SameRect">
            <a:avLst>
              <a:gd name="adj1" fmla="val 50000"/>
              <a:gd name="adj2" fmla="val 0"/>
            </a:avLst>
          </a:prstGeom>
          <a:gradFill flip="none" rotWithShape="1">
            <a:gsLst>
              <a:gs pos="0">
                <a:schemeClr val="accent5">
                  <a:lumMod val="0"/>
                  <a:lumOff val="100000"/>
                </a:schemeClr>
              </a:gs>
              <a:gs pos="35000">
                <a:srgbClr val="A5D5E2"/>
              </a:gs>
              <a:gs pos="100000">
                <a:schemeClr val="accent5">
                  <a:lumMod val="10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6" name="TextBox 345"/>
          <p:cNvSpPr txBox="1"/>
          <p:nvPr/>
        </p:nvSpPr>
        <p:spPr>
          <a:xfrm flipH="1">
            <a:off x="8259896" y="419082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Objective Lens</a:t>
            </a:r>
          </a:p>
        </p:txBody>
      </p:sp>
      <p:sp>
        <p:nvSpPr>
          <p:cNvPr id="347" name="TextBox 346"/>
          <p:cNvSpPr txBox="1"/>
          <p:nvPr/>
        </p:nvSpPr>
        <p:spPr>
          <a:xfrm flipH="1">
            <a:off x="7174643" y="357945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Spherical Lens</a:t>
            </a:r>
          </a:p>
        </p:txBody>
      </p:sp>
      <p:sp>
        <p:nvSpPr>
          <p:cNvPr id="348" name="Freeform 347"/>
          <p:cNvSpPr/>
          <p:nvPr/>
        </p:nvSpPr>
        <p:spPr>
          <a:xfrm>
            <a:off x="6453064" y="5102400"/>
            <a:ext cx="895005" cy="251748"/>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288760 h 1288760"/>
              <a:gd name="connsiteX1" fmla="*/ 80468 w 575356"/>
              <a:gd name="connsiteY1" fmla="*/ 1066684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288760 h 1288760"/>
              <a:gd name="connsiteX1" fmla="*/ 71427 w 575356"/>
              <a:gd name="connsiteY1" fmla="*/ 1001493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300060 h 1300060"/>
              <a:gd name="connsiteX1" fmla="*/ 71427 w 575356"/>
              <a:gd name="connsiteY1" fmla="*/ 1012793 h 1300060"/>
              <a:gd name="connsiteX2" fmla="*/ 114760 w 575356"/>
              <a:gd name="connsiteY2" fmla="*/ 328121 h 1300060"/>
              <a:gd name="connsiteX3" fmla="*/ 251846 w 575356"/>
              <a:gd name="connsiteY3" fmla="*/ 32660 h 1300060"/>
              <a:gd name="connsiteX4" fmla="*/ 482419 w 575356"/>
              <a:gd name="connsiteY4" fmla="*/ 1055183 h 1300060"/>
              <a:gd name="connsiteX5" fmla="*/ 575356 w 575356"/>
              <a:gd name="connsiteY5" fmla="*/ 1260002 h 1300060"/>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482419 w 575356"/>
              <a:gd name="connsiteY5" fmla="*/ 1024955 h 1269832"/>
              <a:gd name="connsiteX6" fmla="*/ 575356 w 575356"/>
              <a:gd name="connsiteY6" fmla="*/ 1229774 h 1269832"/>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502007 w 575356"/>
              <a:gd name="connsiteY5" fmla="*/ 959764 h 1269832"/>
              <a:gd name="connsiteX6" fmla="*/ 575356 w 575356"/>
              <a:gd name="connsiteY6" fmla="*/ 1229774 h 1269832"/>
              <a:gd name="connsiteX0" fmla="*/ 0 w 573849"/>
              <a:gd name="connsiteY0" fmla="*/ 1269832 h 1269832"/>
              <a:gd name="connsiteX1" fmla="*/ 71427 w 573849"/>
              <a:gd name="connsiteY1" fmla="*/ 982565 h 1269832"/>
              <a:gd name="connsiteX2" fmla="*/ 114760 w 573849"/>
              <a:gd name="connsiteY2" fmla="*/ 297893 h 1269832"/>
              <a:gd name="connsiteX3" fmla="*/ 251846 w 573849"/>
              <a:gd name="connsiteY3" fmla="*/ 2432 h 1269832"/>
              <a:gd name="connsiteX4" fmla="*/ 420633 w 573849"/>
              <a:gd name="connsiteY4" fmla="*/ 208996 h 1269832"/>
              <a:gd name="connsiteX5" fmla="*/ 502007 w 573849"/>
              <a:gd name="connsiteY5" fmla="*/ 959764 h 1269832"/>
              <a:gd name="connsiteX6" fmla="*/ 573849 w 573849"/>
              <a:gd name="connsiteY6" fmla="*/ 1217921 h 1269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849" h="1269832">
                <a:moveTo>
                  <a:pt x="0" y="1269832"/>
                </a:moveTo>
                <a:cubicBezTo>
                  <a:pt x="45539" y="1263723"/>
                  <a:pt x="52300" y="1144555"/>
                  <a:pt x="71427" y="982565"/>
                </a:cubicBezTo>
                <a:cubicBezTo>
                  <a:pt x="90554" y="820575"/>
                  <a:pt x="86197" y="472114"/>
                  <a:pt x="114760" y="297893"/>
                </a:cubicBezTo>
                <a:cubicBezTo>
                  <a:pt x="143323" y="123672"/>
                  <a:pt x="200867" y="17248"/>
                  <a:pt x="251846" y="2432"/>
                </a:cubicBezTo>
                <a:cubicBezTo>
                  <a:pt x="302825" y="-12384"/>
                  <a:pt x="382204" y="38576"/>
                  <a:pt x="420633" y="208996"/>
                </a:cubicBezTo>
                <a:cubicBezTo>
                  <a:pt x="459062" y="379417"/>
                  <a:pt x="476471" y="791610"/>
                  <a:pt x="502007" y="959764"/>
                </a:cubicBezTo>
                <a:cubicBezTo>
                  <a:pt x="527543" y="1127918"/>
                  <a:pt x="514676" y="1183785"/>
                  <a:pt x="573849" y="1217921"/>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pic>
        <p:nvPicPr>
          <p:cNvPr id="349" name="Picture 348"/>
          <p:cNvPicPr>
            <a:picLocks noChangeAspect="1"/>
          </p:cNvPicPr>
          <p:nvPr/>
        </p:nvPicPr>
        <p:blipFill>
          <a:blip r:embed="rId9"/>
          <a:stretch>
            <a:fillRect/>
          </a:stretch>
        </p:blipFill>
        <p:spPr>
          <a:xfrm>
            <a:off x="732047" y="3563325"/>
            <a:ext cx="622966" cy="622966"/>
          </a:xfrm>
          <a:prstGeom prst="rect">
            <a:avLst/>
          </a:prstGeom>
        </p:spPr>
      </p:pic>
      <p:sp>
        <p:nvSpPr>
          <p:cNvPr id="588" name="TextBox 587"/>
          <p:cNvSpPr txBox="1"/>
          <p:nvPr/>
        </p:nvSpPr>
        <p:spPr>
          <a:xfrm>
            <a:off x="4942850" y="6180628"/>
            <a:ext cx="1411548" cy="246221"/>
          </a:xfrm>
          <a:prstGeom prst="rect">
            <a:avLst/>
          </a:prstGeom>
          <a:noFill/>
        </p:spPr>
        <p:txBody>
          <a:bodyPr wrap="square" rtlCol="0">
            <a:spAutoFit/>
          </a:bodyPr>
          <a:lstStyle/>
          <a:p>
            <a:pPr algn="ctr">
              <a:lnSpc>
                <a:spcPts val="1200"/>
              </a:lnSpc>
            </a:pPr>
            <a:r>
              <a:rPr lang="en-US" sz="1050" dirty="0" smtClean="0">
                <a:solidFill>
                  <a:srgbClr val="080808"/>
                </a:solidFill>
              </a:rPr>
              <a:t>d. Machine Learning</a:t>
            </a:r>
            <a:endParaRPr lang="en-US" sz="1050" dirty="0">
              <a:solidFill>
                <a:srgbClr val="080808"/>
              </a:solidFill>
            </a:endParaRPr>
          </a:p>
        </p:txBody>
      </p:sp>
      <p:grpSp>
        <p:nvGrpSpPr>
          <p:cNvPr id="17" name="Group 16"/>
          <p:cNvGrpSpPr/>
          <p:nvPr/>
        </p:nvGrpSpPr>
        <p:grpSpPr>
          <a:xfrm>
            <a:off x="3656133" y="4970098"/>
            <a:ext cx="1237730" cy="1262767"/>
            <a:chOff x="3656133" y="4946245"/>
            <a:chExt cx="1237730" cy="1262767"/>
          </a:xfrm>
        </p:grpSpPr>
        <p:grpSp>
          <p:nvGrpSpPr>
            <p:cNvPr id="178" name="Group 177"/>
            <p:cNvGrpSpPr/>
            <p:nvPr/>
          </p:nvGrpSpPr>
          <p:grpSpPr>
            <a:xfrm>
              <a:off x="3656133" y="4946245"/>
              <a:ext cx="1237730" cy="1262767"/>
              <a:chOff x="3548027" y="3352518"/>
              <a:chExt cx="2345431" cy="2512357"/>
            </a:xfrm>
          </p:grpSpPr>
          <p:pic>
            <p:nvPicPr>
              <p:cNvPr id="179" name="Picture 178"/>
              <p:cNvPicPr>
                <a:picLocks noChangeAspect="1"/>
              </p:cNvPicPr>
              <p:nvPr/>
            </p:nvPicPr>
            <p:blipFill rotWithShape="1">
              <a:blip r:embed="rId10" cstate="print">
                <a:extLst>
                  <a:ext uri="{28A0092B-C50C-407E-A947-70E740481C1C}">
                    <a14:useLocalDpi xmlns:a14="http://schemas.microsoft.com/office/drawing/2010/main"/>
                  </a:ext>
                </a:extLst>
              </a:blip>
              <a:srcRect l="24160" t="30755" r="14304" b="21342"/>
              <a:stretch/>
            </p:blipFill>
            <p:spPr>
              <a:xfrm rot="5400000">
                <a:off x="3559838" y="3521971"/>
                <a:ext cx="2355678" cy="2189922"/>
              </a:xfrm>
              <a:prstGeom prst="rect">
                <a:avLst/>
              </a:prstGeom>
            </p:spPr>
          </p:pic>
          <p:grpSp>
            <p:nvGrpSpPr>
              <p:cNvPr id="180" name="Group 179"/>
              <p:cNvGrpSpPr/>
              <p:nvPr/>
            </p:nvGrpSpPr>
            <p:grpSpPr>
              <a:xfrm>
                <a:off x="3642716" y="3913634"/>
                <a:ext cx="2189924" cy="1724874"/>
                <a:chOff x="3632336" y="3195164"/>
                <a:chExt cx="2189924" cy="1724874"/>
              </a:xfrm>
              <a:effectLst/>
            </p:grpSpPr>
            <p:cxnSp>
              <p:nvCxnSpPr>
                <p:cNvPr id="193" name="Straight Connector 192"/>
                <p:cNvCxnSpPr/>
                <p:nvPr/>
              </p:nvCxnSpPr>
              <p:spPr>
                <a:xfrm>
                  <a:off x="3632336" y="3195164"/>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4" name="Straight Connector 193"/>
                <p:cNvCxnSpPr/>
                <p:nvPr/>
              </p:nvCxnSpPr>
              <p:spPr>
                <a:xfrm>
                  <a:off x="3632336" y="4345080"/>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a:off x="3632336" y="3770122"/>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3632336" y="4920038"/>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1" name="Group 180"/>
              <p:cNvGrpSpPr/>
              <p:nvPr/>
            </p:nvGrpSpPr>
            <p:grpSpPr>
              <a:xfrm rot="5400000">
                <a:off x="3591160" y="4033371"/>
                <a:ext cx="2346816" cy="1149915"/>
                <a:chOff x="6336828" y="3924720"/>
                <a:chExt cx="2145214" cy="1149915"/>
              </a:xfrm>
              <a:effectLst/>
            </p:grpSpPr>
            <p:cxnSp>
              <p:nvCxnSpPr>
                <p:cNvPr id="190" name="Straight Connector 189"/>
                <p:cNvCxnSpPr/>
                <p:nvPr/>
              </p:nvCxnSpPr>
              <p:spPr>
                <a:xfrm>
                  <a:off x="6336828" y="4499677"/>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1" name="Straight Connector 190"/>
                <p:cNvCxnSpPr/>
                <p:nvPr/>
              </p:nvCxnSpPr>
              <p:spPr>
                <a:xfrm>
                  <a:off x="6336830" y="3924720"/>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2" name="Straight Connector 191"/>
                <p:cNvCxnSpPr/>
                <p:nvPr/>
              </p:nvCxnSpPr>
              <p:spPr>
                <a:xfrm>
                  <a:off x="6336829" y="5074635"/>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2" name="Group 181"/>
              <p:cNvGrpSpPr/>
              <p:nvPr/>
            </p:nvGrpSpPr>
            <p:grpSpPr>
              <a:xfrm>
                <a:off x="3548027" y="3352518"/>
                <a:ext cx="2345431" cy="2512357"/>
                <a:chOff x="3505295" y="2668251"/>
                <a:chExt cx="2456984" cy="2631846"/>
              </a:xfrm>
            </p:grpSpPr>
            <p:sp>
              <p:nvSpPr>
                <p:cNvPr id="183" name="TextBox 182"/>
                <p:cNvSpPr txBox="1"/>
                <p:nvPr/>
              </p:nvSpPr>
              <p:spPr>
                <a:xfrm>
                  <a:off x="3509424" y="2696420"/>
                  <a:ext cx="937852" cy="76449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smtClean="0">
                      <a:solidFill>
                        <a:schemeClr val="bg1"/>
                      </a:solidFill>
                    </a:rPr>
                    <a:t>1</a:t>
                  </a:r>
                  <a:endParaRPr lang="en-US" sz="1000" baseline="-25000" dirty="0">
                    <a:solidFill>
                      <a:schemeClr val="bg1"/>
                    </a:solidFill>
                  </a:endParaRPr>
                </a:p>
              </p:txBody>
            </p:sp>
            <p:sp>
              <p:nvSpPr>
                <p:cNvPr id="184" name="TextBox 183"/>
                <p:cNvSpPr txBox="1"/>
                <p:nvPr/>
              </p:nvSpPr>
              <p:spPr>
                <a:xfrm>
                  <a:off x="4102788" y="268645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2</a:t>
                  </a:r>
                  <a:endParaRPr lang="en-US" sz="1000" dirty="0">
                    <a:solidFill>
                      <a:schemeClr val="bg1"/>
                    </a:solidFill>
                  </a:endParaRPr>
                </a:p>
              </p:txBody>
            </p:sp>
            <p:sp>
              <p:nvSpPr>
                <p:cNvPr id="185" name="TextBox 184"/>
                <p:cNvSpPr txBox="1"/>
                <p:nvPr/>
              </p:nvSpPr>
              <p:spPr>
                <a:xfrm>
                  <a:off x="3505295" y="3288107"/>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2</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6" name="TextBox 185"/>
                <p:cNvSpPr txBox="1"/>
                <p:nvPr/>
              </p:nvSpPr>
              <p:spPr>
                <a:xfrm>
                  <a:off x="3510271" y="3928534"/>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3</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7" name="TextBox 186"/>
                <p:cNvSpPr txBox="1"/>
                <p:nvPr/>
              </p:nvSpPr>
              <p:spPr>
                <a:xfrm>
                  <a:off x="4708062" y="268113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3</a:t>
                  </a:r>
                  <a:endParaRPr lang="en-US" sz="1000" baseline="-25000" dirty="0">
                    <a:solidFill>
                      <a:schemeClr val="bg1"/>
                    </a:solidFill>
                  </a:endParaRPr>
                </a:p>
              </p:txBody>
            </p:sp>
            <p:sp>
              <p:nvSpPr>
                <p:cNvPr id="188" name="TextBox 187"/>
                <p:cNvSpPr txBox="1"/>
                <p:nvPr/>
              </p:nvSpPr>
              <p:spPr>
                <a:xfrm>
                  <a:off x="5350179" y="2668251"/>
                  <a:ext cx="612100" cy="605223"/>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sp>
              <p:nvSpPr>
                <p:cNvPr id="189" name="TextBox 188"/>
                <p:cNvSpPr txBox="1"/>
                <p:nvPr/>
              </p:nvSpPr>
              <p:spPr>
                <a:xfrm rot="5400000">
                  <a:off x="3431120" y="4676816"/>
                  <a:ext cx="757527" cy="489035"/>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grpSp>
        </p:grpSp>
        <p:sp>
          <p:nvSpPr>
            <p:cNvPr id="118" name="Oval 117"/>
            <p:cNvSpPr/>
            <p:nvPr/>
          </p:nvSpPr>
          <p:spPr>
            <a:xfrm>
              <a:off x="4047236" y="5294360"/>
              <a:ext cx="564310" cy="479395"/>
            </a:xfrm>
            <a:prstGeom prst="ellipse">
              <a:avLst/>
            </a:prstGeom>
            <a:noFill/>
            <a:ln w="28575">
              <a:solidFill>
                <a:schemeClr val="accent5">
                  <a:lumMod val="75000"/>
                </a:schemeClr>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2183846" y="6303738"/>
            <a:ext cx="2809921" cy="0"/>
            <a:chOff x="2183846" y="5592331"/>
            <a:chExt cx="2809921" cy="0"/>
          </a:xfrm>
        </p:grpSpPr>
        <p:cxnSp>
          <p:nvCxnSpPr>
            <p:cNvPr id="221" name="Straight Arrow Connector 220"/>
            <p:cNvCxnSpPr/>
            <p:nvPr/>
          </p:nvCxnSpPr>
          <p:spPr>
            <a:xfrm>
              <a:off x="2183846"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3" name="Straight Arrow Connector 222"/>
            <p:cNvCxnSpPr/>
            <p:nvPr/>
          </p:nvCxnSpPr>
          <p:spPr>
            <a:xfrm>
              <a:off x="3472612"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4894673"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cxnSp>
        <p:nvCxnSpPr>
          <p:cNvPr id="225" name="Straight Arrow Connector 224"/>
          <p:cNvCxnSpPr/>
          <p:nvPr/>
        </p:nvCxnSpPr>
        <p:spPr>
          <a:xfrm rot="16200000" flipH="1">
            <a:off x="8194436" y="453408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rot="5400000" flipH="1" flipV="1">
            <a:off x="7805779" y="453408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rot="5400000">
            <a:off x="2789371" y="2966524"/>
            <a:ext cx="354468" cy="1476029"/>
            <a:chOff x="-877425" y="2143503"/>
            <a:chExt cx="571402" cy="4224592"/>
          </a:xfrm>
        </p:grpSpPr>
        <p:pic>
          <p:nvPicPr>
            <p:cNvPr id="227" name="Picture 226"/>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2567713"/>
              <a:ext cx="1419822" cy="571402"/>
            </a:xfrm>
            <a:prstGeom prst="rect">
              <a:avLst/>
            </a:prstGeom>
          </p:spPr>
        </p:pic>
        <p:pic>
          <p:nvPicPr>
            <p:cNvPr id="228" name="Picture 227"/>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3975249"/>
              <a:ext cx="1419822" cy="571402"/>
            </a:xfrm>
            <a:prstGeom prst="rect">
              <a:avLst/>
            </a:prstGeom>
          </p:spPr>
        </p:pic>
        <p:pic>
          <p:nvPicPr>
            <p:cNvPr id="229" name="Picture 228"/>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5372483"/>
              <a:ext cx="1419822" cy="571402"/>
            </a:xfrm>
            <a:prstGeom prst="rect">
              <a:avLst/>
            </a:prstGeom>
          </p:spPr>
        </p:pic>
      </p:grpSp>
      <p:grpSp>
        <p:nvGrpSpPr>
          <p:cNvPr id="9" name="Group 8"/>
          <p:cNvGrpSpPr/>
          <p:nvPr/>
        </p:nvGrpSpPr>
        <p:grpSpPr>
          <a:xfrm flipH="1">
            <a:off x="1743183" y="3691064"/>
            <a:ext cx="493342" cy="431675"/>
            <a:chOff x="7236519" y="9943082"/>
            <a:chExt cx="609600" cy="533400"/>
          </a:xfrm>
        </p:grpSpPr>
        <p:sp>
          <p:nvSpPr>
            <p:cNvPr id="10" name="Rectangle 9"/>
            <p:cNvSpPr/>
            <p:nvPr/>
          </p:nvSpPr>
          <p:spPr bwMode="auto">
            <a:xfrm>
              <a:off x="7236519" y="9943082"/>
              <a:ext cx="609600" cy="533400"/>
            </a:xfrm>
            <a:prstGeom prst="rect">
              <a:avLst/>
            </a:prstGeom>
            <a:solidFill>
              <a:schemeClr val="accent3">
                <a:lumMod val="60000"/>
                <a:lumOff val="40000"/>
              </a:schemeClr>
            </a:solidFill>
            <a:ln>
              <a:noFill/>
              <a:headEnd type="none" w="med" len="med"/>
              <a:tailEnd type="none" w="med" len="med"/>
            </a:ln>
            <a:scene3d>
              <a:camera prst="obliqueTopRight"/>
              <a:lightRig rig="threePt" dir="t"/>
            </a:scene3d>
            <a:sp3d extrusionH="254000">
              <a:bevelT w="50800" h="50800"/>
              <a:bevelB w="50800" h="50800"/>
            </a:sp3d>
          </p:spPr>
          <p:style>
            <a:lnRef idx="3">
              <a:schemeClr val="lt1"/>
            </a:lnRef>
            <a:fillRef idx="1">
              <a:schemeClr val="dk1"/>
            </a:fillRef>
            <a:effectRef idx="1">
              <a:schemeClr val="dk1"/>
            </a:effectRef>
            <a:fontRef idx="minor">
              <a:schemeClr val="lt1"/>
            </a:fontRef>
          </p:style>
          <p:txBody>
            <a:bodyPr/>
            <a:lstStyle/>
            <a:p>
              <a:pPr>
                <a:defRPr/>
              </a:pPr>
              <a:endParaRPr lang="en-US" sz="1050" b="1" dirty="0">
                <a:solidFill>
                  <a:schemeClr val="tx1"/>
                </a:solidFill>
              </a:endParaRPr>
            </a:p>
          </p:txBody>
        </p:sp>
        <p:cxnSp>
          <p:nvCxnSpPr>
            <p:cNvPr id="11" name="Straight Connector 90"/>
            <p:cNvCxnSpPr>
              <a:cxnSpLocks noChangeShapeType="1"/>
            </p:cNvCxnSpPr>
            <p:nvPr/>
          </p:nvCxnSpPr>
          <p:spPr bwMode="auto">
            <a:xfrm rot="5400000">
              <a:off x="7350819" y="10209782"/>
              <a:ext cx="381000" cy="0"/>
            </a:xfrm>
            <a:prstGeom prst="line">
              <a:avLst/>
            </a:prstGeom>
            <a:noFill/>
            <a:ln w="25400" algn="ctr">
              <a:solidFill>
                <a:schemeClr val="tx1"/>
              </a:solidFill>
              <a:round/>
              <a:headEnd/>
              <a:tailEnd/>
            </a:ln>
          </p:spPr>
        </p:cxnSp>
        <p:sp>
          <p:nvSpPr>
            <p:cNvPr id="12" name="Isosceles Triangle 92"/>
            <p:cNvSpPr>
              <a:spLocks noChangeArrowheads="1"/>
            </p:cNvSpPr>
            <p:nvPr/>
          </p:nvSpPr>
          <p:spPr bwMode="auto">
            <a:xfrm>
              <a:off x="7388919" y="10095482"/>
              <a:ext cx="304800" cy="228600"/>
            </a:xfrm>
            <a:prstGeom prst="triangle">
              <a:avLst>
                <a:gd name="adj" fmla="val 50000"/>
              </a:avLst>
            </a:prstGeom>
            <a:solidFill>
              <a:schemeClr val="tx1"/>
            </a:solidFill>
            <a:ln w="9525" algn="ctr">
              <a:noFill/>
              <a:round/>
              <a:headEnd/>
              <a:tailEnd/>
            </a:ln>
          </p:spPr>
          <p:txBody>
            <a:bodyPr/>
            <a:lstStyle/>
            <a:p>
              <a:pPr>
                <a:defRPr/>
              </a:pPr>
              <a:endParaRPr lang="en-US" sz="1050" b="1" dirty="0"/>
            </a:p>
          </p:txBody>
        </p:sp>
        <p:cxnSp>
          <p:nvCxnSpPr>
            <p:cNvPr id="13" name="Straight Connector 93"/>
            <p:cNvCxnSpPr>
              <a:cxnSpLocks noChangeShapeType="1"/>
            </p:cNvCxnSpPr>
            <p:nvPr/>
          </p:nvCxnSpPr>
          <p:spPr bwMode="auto">
            <a:xfrm rot="10800000">
              <a:off x="7388919" y="10095482"/>
              <a:ext cx="304800" cy="0"/>
            </a:xfrm>
            <a:prstGeom prst="line">
              <a:avLst/>
            </a:prstGeom>
            <a:noFill/>
            <a:ln w="25400" algn="ctr">
              <a:solidFill>
                <a:schemeClr val="tx1"/>
              </a:solidFill>
              <a:round/>
              <a:headEnd/>
              <a:tailEnd/>
            </a:ln>
          </p:spPr>
        </p:cxnSp>
      </p:grpSp>
      <p:grpSp>
        <p:nvGrpSpPr>
          <p:cNvPr id="7" name="Group 6"/>
          <p:cNvGrpSpPr/>
          <p:nvPr/>
        </p:nvGrpSpPr>
        <p:grpSpPr>
          <a:xfrm rot="5400000">
            <a:off x="6899362" y="4859416"/>
            <a:ext cx="324355" cy="99095"/>
            <a:chOff x="6827511" y="4836879"/>
            <a:chExt cx="388657" cy="99095"/>
          </a:xfrm>
        </p:grpSpPr>
        <p:cxnSp>
          <p:nvCxnSpPr>
            <p:cNvPr id="232" name="Straight Arrow Connector 231"/>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3" name="Straight Arrow Connector 232"/>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p:nvGrpSpPr>
        <p:grpSpPr>
          <a:xfrm>
            <a:off x="7872509" y="5546298"/>
            <a:ext cx="339341" cy="99095"/>
            <a:chOff x="6827511" y="4836879"/>
            <a:chExt cx="388657" cy="99095"/>
          </a:xfrm>
        </p:grpSpPr>
        <p:cxnSp>
          <p:nvCxnSpPr>
            <p:cNvPr id="235" name="Straight Arrow Connector 234"/>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6" name="Straight Arrow Connector 235"/>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237" name="Oval 236"/>
          <p:cNvSpPr/>
          <p:nvPr/>
        </p:nvSpPr>
        <p:spPr>
          <a:xfrm>
            <a:off x="7669071" y="3787046"/>
            <a:ext cx="737425" cy="142613"/>
          </a:xfrm>
          <a:prstGeom prst="ellipse">
            <a:avLst/>
          </a:prstGeom>
          <a:gradFill flip="none" rotWithShape="1">
            <a:gsLst>
              <a:gs pos="0">
                <a:schemeClr val="accent1">
                  <a:tint val="100000"/>
                  <a:shade val="100000"/>
                  <a:satMod val="130000"/>
                </a:schemeClr>
              </a:gs>
              <a:gs pos="100000">
                <a:schemeClr val="accent1">
                  <a:tint val="50000"/>
                  <a:shade val="100000"/>
                  <a:satMod val="35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TextBox 229"/>
          <p:cNvSpPr txBox="1"/>
          <p:nvPr/>
        </p:nvSpPr>
        <p:spPr>
          <a:xfrm>
            <a:off x="3341004" y="6176171"/>
            <a:ext cx="1772161" cy="255134"/>
          </a:xfrm>
          <a:prstGeom prst="rect">
            <a:avLst/>
          </a:prstGeom>
          <a:noFill/>
        </p:spPr>
        <p:txBody>
          <a:bodyPr wrap="square" rtlCol="0">
            <a:spAutoFit/>
          </a:bodyPr>
          <a:lstStyle/>
          <a:p>
            <a:pPr algn="ctr">
              <a:lnSpc>
                <a:spcPts val="1200"/>
              </a:lnSpc>
            </a:pPr>
            <a:r>
              <a:rPr lang="en-US" sz="1050" dirty="0">
                <a:solidFill>
                  <a:srgbClr val="080808"/>
                </a:solidFill>
              </a:rPr>
              <a:t>c. </a:t>
            </a:r>
            <a:r>
              <a:rPr lang="en-US" sz="1050" dirty="0" smtClean="0">
                <a:solidFill>
                  <a:srgbClr val="080808"/>
                </a:solidFill>
              </a:rPr>
              <a:t>Feature Extraction</a:t>
            </a:r>
            <a:endParaRPr lang="en-US" sz="1050" dirty="0">
              <a:solidFill>
                <a:srgbClr val="080808"/>
              </a:solidFill>
            </a:endParaRPr>
          </a:p>
        </p:txBody>
      </p:sp>
      <p:pic>
        <p:nvPicPr>
          <p:cNvPr id="18" name="Picture 1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63514" y="4996502"/>
            <a:ext cx="1244151" cy="1244151"/>
          </a:xfrm>
          <a:prstGeom prst="rect">
            <a:avLst/>
          </a:prstGeom>
          <a:ln>
            <a:noFill/>
          </a:ln>
          <a:effectLst>
            <a:softEdge rad="112500"/>
          </a:effectLst>
        </p:spPr>
      </p:pic>
      <p:sp>
        <p:nvSpPr>
          <p:cNvPr id="58" name="Oval 57"/>
          <p:cNvSpPr/>
          <p:nvPr/>
        </p:nvSpPr>
        <p:spPr>
          <a:xfrm>
            <a:off x="7898452" y="5841639"/>
            <a:ext cx="249755" cy="291829"/>
          </a:xfrm>
          <a:prstGeom prst="ellipse">
            <a:avLst/>
          </a:prstGeom>
          <a:noFill/>
          <a:ln w="1270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7" name="Group 66"/>
          <p:cNvGrpSpPr/>
          <p:nvPr/>
        </p:nvGrpSpPr>
        <p:grpSpPr>
          <a:xfrm>
            <a:off x="6626596" y="5743329"/>
            <a:ext cx="1396734" cy="657772"/>
            <a:chOff x="6641085" y="5622819"/>
            <a:chExt cx="1396734" cy="657772"/>
          </a:xfrm>
        </p:grpSpPr>
        <p:grpSp>
          <p:nvGrpSpPr>
            <p:cNvPr id="62" name="Group 61"/>
            <p:cNvGrpSpPr/>
            <p:nvPr/>
          </p:nvGrpSpPr>
          <p:grpSpPr>
            <a:xfrm>
              <a:off x="6641085" y="5622819"/>
              <a:ext cx="624664" cy="657772"/>
              <a:chOff x="6665710" y="5597070"/>
              <a:chExt cx="624664" cy="657772"/>
            </a:xfrm>
          </p:grpSpPr>
          <p:grpSp>
            <p:nvGrpSpPr>
              <p:cNvPr id="59" name="Group 58"/>
              <p:cNvGrpSpPr/>
              <p:nvPr/>
            </p:nvGrpSpPr>
            <p:grpSpPr>
              <a:xfrm>
                <a:off x="6742663" y="5729352"/>
                <a:ext cx="477939" cy="396189"/>
                <a:chOff x="6798240" y="5708124"/>
                <a:chExt cx="477939" cy="396189"/>
              </a:xfrm>
            </p:grpSpPr>
            <p:grpSp>
              <p:nvGrpSpPr>
                <p:cNvPr id="276" name="Group 275"/>
                <p:cNvGrpSpPr>
                  <a:grpSpLocks noChangeAspect="1"/>
                </p:cNvGrpSpPr>
                <p:nvPr/>
              </p:nvGrpSpPr>
              <p:grpSpPr>
                <a:xfrm rot="1764117">
                  <a:off x="6818979" y="6069888"/>
                  <a:ext cx="457200" cy="34425"/>
                  <a:chOff x="-2026916" y="2261062"/>
                  <a:chExt cx="16670787" cy="1255222"/>
                </a:xfrm>
                <a:scene3d>
                  <a:camera prst="orthographicFront"/>
                  <a:lightRig rig="soft" dir="t"/>
                </a:scene3d>
              </p:grpSpPr>
              <p:sp>
                <p:nvSpPr>
                  <p:cNvPr id="277" name="Oval 276"/>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Oval 277"/>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Oval 278"/>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Oval 279"/>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1" name="Oval 28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Oval 28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Oval 28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Oval 28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5" name="Oval 28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Oval 28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7" name="Oval 28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8" name="Oval 28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Oval 28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Oval 28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61" name="Group 260"/>
                <p:cNvGrpSpPr>
                  <a:grpSpLocks noChangeAspect="1"/>
                </p:cNvGrpSpPr>
                <p:nvPr/>
              </p:nvGrpSpPr>
              <p:grpSpPr>
                <a:xfrm rot="1764117">
                  <a:off x="6812066" y="5953682"/>
                  <a:ext cx="457200" cy="34425"/>
                  <a:chOff x="-2026916" y="2261062"/>
                  <a:chExt cx="16670787" cy="1255222"/>
                </a:xfrm>
                <a:scene3d>
                  <a:camera prst="orthographicFront"/>
                  <a:lightRig rig="soft" dir="t"/>
                </a:scene3d>
              </p:grpSpPr>
              <p:sp>
                <p:nvSpPr>
                  <p:cNvPr id="262" name="Oval 26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3" name="Oval 26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4" name="Oval 26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5" name="Oval 26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Oval 26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7" name="Oval 26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8" name="Oval 26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Oval 268"/>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Oval 269"/>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1" name="Oval 270"/>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Oval 271"/>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Oval 272"/>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4" name="Oval 273"/>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Oval 274"/>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31" name="Picture 230"/>
                <p:cNvPicPr>
                  <a:picLocks noChangeAspect="1"/>
                </p:cNvPicPr>
                <p:nvPr/>
              </p:nvPicPr>
              <p:blipFill rotWithShape="1">
                <a:blip r:embed="rId12">
                  <a:extLst>
                    <a:ext uri="{28A0092B-C50C-407E-A947-70E740481C1C}">
                      <a14:useLocalDpi xmlns:a14="http://schemas.microsoft.com/office/drawing/2010/main" val="0"/>
                    </a:ext>
                  </a:extLst>
                </a:blip>
                <a:srcRect l="35505" t="3230" r="5730" b="14094"/>
                <a:stretch/>
              </p:blipFill>
              <p:spPr>
                <a:xfrm>
                  <a:off x="6900298" y="5708124"/>
                  <a:ext cx="299296" cy="315808"/>
                </a:xfrm>
                <a:prstGeom prst="rect">
                  <a:avLst/>
                </a:prstGeom>
              </p:spPr>
            </p:pic>
            <p:grpSp>
              <p:nvGrpSpPr>
                <p:cNvPr id="238" name="Group 237"/>
                <p:cNvGrpSpPr>
                  <a:grpSpLocks noChangeAspect="1"/>
                </p:cNvGrpSpPr>
                <p:nvPr/>
              </p:nvGrpSpPr>
              <p:grpSpPr>
                <a:xfrm rot="1764117">
                  <a:off x="6805153" y="5837476"/>
                  <a:ext cx="457200" cy="34425"/>
                  <a:chOff x="-2026916" y="2261062"/>
                  <a:chExt cx="16670787" cy="1255222"/>
                </a:xfrm>
                <a:scene3d>
                  <a:camera prst="orthographicFront"/>
                  <a:lightRig rig="soft" dir="t"/>
                </a:scene3d>
              </p:grpSpPr>
              <p:sp>
                <p:nvSpPr>
                  <p:cNvPr id="239" name="Oval 238"/>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0" name="Oval 239"/>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2" name="Oval 241"/>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9" name="Oval 248"/>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Oval 25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2" name="Oval 25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3" name="Oval 25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4" name="Oval 25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5" name="Oval 25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6" name="Oval 25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7" name="Oval 25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8" name="Oval 25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Oval 25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0" name="Oval 25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91" name="Group 290"/>
                <p:cNvGrpSpPr>
                  <a:grpSpLocks noChangeAspect="1"/>
                </p:cNvGrpSpPr>
                <p:nvPr/>
              </p:nvGrpSpPr>
              <p:grpSpPr>
                <a:xfrm rot="1764117">
                  <a:off x="6798240" y="5721270"/>
                  <a:ext cx="457200" cy="34425"/>
                  <a:chOff x="-2026916" y="2261062"/>
                  <a:chExt cx="16670787" cy="1255222"/>
                </a:xfrm>
                <a:scene3d>
                  <a:camera prst="orthographicFront"/>
                  <a:lightRig rig="soft" dir="t"/>
                </a:scene3d>
              </p:grpSpPr>
              <p:sp>
                <p:nvSpPr>
                  <p:cNvPr id="292" name="Oval 29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3" name="Oval 29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4" name="Oval 29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Oval 29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Oval 29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7" name="Oval 29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8" name="Oval 29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8" name="Oval 337"/>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Oval 338"/>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0" name="Oval 349"/>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1" name="Oval 350"/>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2" name="Oval 351"/>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3" name="Oval 352"/>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4" name="Oval 353"/>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367" name="Oval 366"/>
              <p:cNvSpPr/>
              <p:nvPr/>
            </p:nvSpPr>
            <p:spPr>
              <a:xfrm>
                <a:off x="6665710" y="5597070"/>
                <a:ext cx="624664" cy="657772"/>
              </a:xfrm>
              <a:prstGeom prst="ellipse">
                <a:avLst/>
              </a:prstGeom>
              <a:noFill/>
              <a:ln w="63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64" name="Straight Connector 63"/>
            <p:cNvCxnSpPr>
              <a:stCxn id="367" idx="0"/>
              <a:endCxn id="58" idx="0"/>
            </p:cNvCxnSpPr>
            <p:nvPr/>
          </p:nvCxnSpPr>
          <p:spPr>
            <a:xfrm>
              <a:off x="6953417" y="5622819"/>
              <a:ext cx="1084402" cy="98310"/>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p:cNvCxnSpPr>
              <a:stCxn id="367" idx="4"/>
              <a:endCxn id="58" idx="4"/>
            </p:cNvCxnSpPr>
            <p:nvPr/>
          </p:nvCxnSpPr>
          <p:spPr>
            <a:xfrm flipV="1">
              <a:off x="6953417" y="6012958"/>
              <a:ext cx="1084402" cy="267633"/>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89" name="Group 388"/>
          <p:cNvGrpSpPr/>
          <p:nvPr/>
        </p:nvGrpSpPr>
        <p:grpSpPr>
          <a:xfrm>
            <a:off x="6766486" y="5489505"/>
            <a:ext cx="784243" cy="519196"/>
            <a:chOff x="6850120" y="5905601"/>
            <a:chExt cx="784243" cy="519196"/>
          </a:xfrm>
        </p:grpSpPr>
        <p:grpSp>
          <p:nvGrpSpPr>
            <p:cNvPr id="390" name="Group 389"/>
            <p:cNvGrpSpPr/>
            <p:nvPr/>
          </p:nvGrpSpPr>
          <p:grpSpPr>
            <a:xfrm>
              <a:off x="7046980" y="6042960"/>
              <a:ext cx="310880" cy="339188"/>
              <a:chOff x="7053449" y="5965936"/>
              <a:chExt cx="310880" cy="339188"/>
            </a:xfrm>
          </p:grpSpPr>
          <p:sp>
            <p:nvSpPr>
              <p:cNvPr id="394" name="Down Arrow 393"/>
              <p:cNvSpPr/>
              <p:nvPr/>
            </p:nvSpPr>
            <p:spPr>
              <a:xfrm rot="5400000">
                <a:off x="7120161" y="5992577"/>
                <a:ext cx="68313" cy="201737"/>
              </a:xfrm>
              <a:prstGeom prst="downArrow">
                <a:avLst/>
              </a:prstGeom>
              <a:gradFill flip="none" rotWithShape="1">
                <a:gsLst>
                  <a:gs pos="15046">
                    <a:srgbClr val="187078"/>
                  </a:gs>
                  <a:gs pos="32780">
                    <a:srgbClr val="7EB900"/>
                  </a:gs>
                  <a:gs pos="55000">
                    <a:srgbClr val="F7EF00"/>
                  </a:gs>
                  <a:gs pos="0">
                    <a:srgbClr val="2244F7"/>
                  </a:gs>
                  <a:gs pos="74000">
                    <a:srgbClr val="EA790E"/>
                  </a:gs>
                  <a:gs pos="100000">
                    <a:srgbClr val="F71C00"/>
                  </a:gs>
                </a:gsLst>
                <a:lin ang="16200000" scaled="1"/>
                <a:tileRect/>
              </a:gradFill>
              <a:ln>
                <a:solidFill>
                  <a:schemeClr val="tx1"/>
                </a:solidFill>
              </a:ln>
              <a:effectLst/>
              <a:scene3d>
                <a:camera prst="isometricBottomDown">
                  <a:rot lat="1658556" lon="1748010" rev="2015328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5" name="Down Arrow 394"/>
              <p:cNvSpPr/>
              <p:nvPr/>
            </p:nvSpPr>
            <p:spPr>
              <a:xfrm>
                <a:off x="7207394" y="6126282"/>
                <a:ext cx="52767" cy="178842"/>
              </a:xfrm>
              <a:prstGeom prst="downArrow">
                <a:avLst/>
              </a:prstGeom>
              <a:solidFill>
                <a:srgbClr val="FFCD3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6" name="Down Arrow 395"/>
              <p:cNvSpPr/>
              <p:nvPr/>
            </p:nvSpPr>
            <p:spPr>
              <a:xfrm rot="10800000">
                <a:off x="7282033" y="5965936"/>
                <a:ext cx="82296" cy="201737"/>
              </a:xfrm>
              <a:prstGeom prst="downArrow">
                <a:avLst/>
              </a:prstGeom>
              <a:solidFill>
                <a:srgbClr val="FF99CC"/>
              </a:solidFill>
              <a:ln>
                <a:solidFill>
                  <a:schemeClr val="tx1"/>
                </a:solidFill>
              </a:ln>
              <a:effectLst/>
              <a:scene3d>
                <a:camera prst="orthographicFront">
                  <a:rot lat="21562580" lon="3289552" rev="18079634"/>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sp>
          <p:nvSpPr>
            <p:cNvPr id="391" name="TextBox 390"/>
            <p:cNvSpPr txBox="1"/>
            <p:nvPr/>
          </p:nvSpPr>
          <p:spPr>
            <a:xfrm flipH="1">
              <a:off x="6850120" y="5928258"/>
              <a:ext cx="283292" cy="253916"/>
            </a:xfrm>
            <a:prstGeom prst="rect">
              <a:avLst/>
            </a:prstGeom>
            <a:noFill/>
          </p:spPr>
          <p:txBody>
            <a:bodyPr wrap="square" lIns="0" rIns="0" rtlCol="0">
              <a:spAutoFit/>
            </a:bodyPr>
            <a:lstStyle/>
            <a:p>
              <a:pPr algn="ctr"/>
              <a:r>
                <a:rPr lang="en-US" sz="1050" dirty="0" smtClean="0"/>
                <a:t>FOV</a:t>
              </a:r>
              <a:endParaRPr lang="en-US" sz="1050" dirty="0"/>
            </a:p>
          </p:txBody>
        </p:sp>
        <p:sp>
          <p:nvSpPr>
            <p:cNvPr id="392" name="TextBox 391"/>
            <p:cNvSpPr txBox="1"/>
            <p:nvPr/>
          </p:nvSpPr>
          <p:spPr>
            <a:xfrm flipH="1">
              <a:off x="7241461" y="6170881"/>
              <a:ext cx="314800" cy="253916"/>
            </a:xfrm>
            <a:prstGeom prst="rect">
              <a:avLst/>
            </a:prstGeom>
            <a:noFill/>
          </p:spPr>
          <p:txBody>
            <a:bodyPr wrap="square" lIns="0" rIns="0" rtlCol="0">
              <a:spAutoFit/>
            </a:bodyPr>
            <a:lstStyle/>
            <a:p>
              <a:pPr algn="ctr"/>
              <a:r>
                <a:rPr lang="en-US" sz="1050" dirty="0" smtClean="0"/>
                <a:t>Light</a:t>
              </a:r>
              <a:endParaRPr lang="en-US" sz="1050" dirty="0"/>
            </a:p>
          </p:txBody>
        </p:sp>
        <p:sp>
          <p:nvSpPr>
            <p:cNvPr id="393" name="TextBox 392"/>
            <p:cNvSpPr txBox="1"/>
            <p:nvPr/>
          </p:nvSpPr>
          <p:spPr>
            <a:xfrm flipH="1">
              <a:off x="7300818" y="5905601"/>
              <a:ext cx="333545" cy="253916"/>
            </a:xfrm>
            <a:prstGeom prst="rect">
              <a:avLst/>
            </a:prstGeom>
            <a:noFill/>
          </p:spPr>
          <p:txBody>
            <a:bodyPr wrap="square" lIns="0" rIns="0" rtlCol="0">
              <a:spAutoFit/>
            </a:bodyPr>
            <a:lstStyle/>
            <a:p>
              <a:pPr algn="ctr"/>
              <a:r>
                <a:rPr lang="en-US" sz="1050" dirty="0" smtClean="0"/>
                <a:t>Flow</a:t>
              </a:r>
              <a:endParaRPr lang="en-US" sz="1050" dirty="0"/>
            </a:p>
          </p:txBody>
        </p:sp>
      </p:grpSp>
      <p:sp>
        <p:nvSpPr>
          <p:cNvPr id="368" name="Freeform 367"/>
          <p:cNvSpPr/>
          <p:nvPr/>
        </p:nvSpPr>
        <p:spPr>
          <a:xfrm rot="5400000" flipV="1">
            <a:off x="7304175" y="4366667"/>
            <a:ext cx="46064" cy="1289030"/>
          </a:xfrm>
          <a:custGeom>
            <a:avLst/>
            <a:gdLst>
              <a:gd name="connsiteX0" fmla="*/ 0 w 46064"/>
              <a:gd name="connsiteY0" fmla="*/ 1289030 h 1289030"/>
              <a:gd name="connsiteX1" fmla="*/ 46064 w 46064"/>
              <a:gd name="connsiteY1" fmla="*/ 1242966 h 1289030"/>
              <a:gd name="connsiteX2" fmla="*/ 28023 w 46064"/>
              <a:gd name="connsiteY2" fmla="*/ 0 h 1289030"/>
              <a:gd name="connsiteX3" fmla="*/ 18710 w 46064"/>
              <a:gd name="connsiteY3" fmla="*/ 0 h 1289030"/>
            </a:gdLst>
            <a:ahLst/>
            <a:cxnLst>
              <a:cxn ang="0">
                <a:pos x="connsiteX0" y="connsiteY0"/>
              </a:cxn>
              <a:cxn ang="0">
                <a:pos x="connsiteX1" y="connsiteY1"/>
              </a:cxn>
              <a:cxn ang="0">
                <a:pos x="connsiteX2" y="connsiteY2"/>
              </a:cxn>
              <a:cxn ang="0">
                <a:pos x="connsiteX3" y="connsiteY3"/>
              </a:cxn>
            </a:cxnLst>
            <a:rect l="l" t="t" r="r" b="b"/>
            <a:pathLst>
              <a:path w="46064" h="1289030">
                <a:moveTo>
                  <a:pt x="0" y="1289030"/>
                </a:moveTo>
                <a:lnTo>
                  <a:pt x="46064" y="1242966"/>
                </a:lnTo>
                <a:lnTo>
                  <a:pt x="28023" y="0"/>
                </a:lnTo>
                <a:lnTo>
                  <a:pt x="18710"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4" name="Freeform 363"/>
          <p:cNvSpPr/>
          <p:nvPr/>
        </p:nvSpPr>
        <p:spPr>
          <a:xfrm rot="5400000" flipV="1">
            <a:off x="7343576" y="4222124"/>
            <a:ext cx="47118" cy="1374185"/>
          </a:xfrm>
          <a:custGeom>
            <a:avLst/>
            <a:gdLst>
              <a:gd name="connsiteX0" fmla="*/ 0 w 47118"/>
              <a:gd name="connsiteY0" fmla="*/ 1374185 h 1374185"/>
              <a:gd name="connsiteX1" fmla="*/ 47118 w 47118"/>
              <a:gd name="connsiteY1" fmla="*/ 1327067 h 1374185"/>
              <a:gd name="connsiteX2" fmla="*/ 28545 w 47118"/>
              <a:gd name="connsiteY2" fmla="*/ 0 h 1374185"/>
              <a:gd name="connsiteX3" fmla="*/ 19232 w 47118"/>
              <a:gd name="connsiteY3" fmla="*/ 0 h 1374185"/>
            </a:gdLst>
            <a:ahLst/>
            <a:cxnLst>
              <a:cxn ang="0">
                <a:pos x="connsiteX0" y="connsiteY0"/>
              </a:cxn>
              <a:cxn ang="0">
                <a:pos x="connsiteX1" y="connsiteY1"/>
              </a:cxn>
              <a:cxn ang="0">
                <a:pos x="connsiteX2" y="connsiteY2"/>
              </a:cxn>
              <a:cxn ang="0">
                <a:pos x="connsiteX3" y="connsiteY3"/>
              </a:cxn>
            </a:cxnLst>
            <a:rect l="l" t="t" r="r" b="b"/>
            <a:pathLst>
              <a:path w="47118" h="1374185">
                <a:moveTo>
                  <a:pt x="0" y="1374185"/>
                </a:moveTo>
                <a:lnTo>
                  <a:pt x="47118" y="1327067"/>
                </a:lnTo>
                <a:lnTo>
                  <a:pt x="28545" y="0"/>
                </a:lnTo>
                <a:lnTo>
                  <a:pt x="19232"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5" name="Freeform 364"/>
          <p:cNvSpPr/>
          <p:nvPr/>
        </p:nvSpPr>
        <p:spPr>
          <a:xfrm rot="5400000" flipV="1">
            <a:off x="7393004" y="4066802"/>
            <a:ext cx="49426" cy="1477366"/>
          </a:xfrm>
          <a:custGeom>
            <a:avLst/>
            <a:gdLst>
              <a:gd name="connsiteX0" fmla="*/ 0 w 49426"/>
              <a:gd name="connsiteY0" fmla="*/ 1477366 h 1477366"/>
              <a:gd name="connsiteX1" fmla="*/ 49426 w 49426"/>
              <a:gd name="connsiteY1" fmla="*/ 1427940 h 1477366"/>
              <a:gd name="connsiteX2" fmla="*/ 29711 w 49426"/>
              <a:gd name="connsiteY2" fmla="*/ 0 h 1477366"/>
              <a:gd name="connsiteX3" fmla="*/ 20398 w 49426"/>
              <a:gd name="connsiteY3" fmla="*/ 0 h 1477366"/>
            </a:gdLst>
            <a:ahLst/>
            <a:cxnLst>
              <a:cxn ang="0">
                <a:pos x="connsiteX0" y="connsiteY0"/>
              </a:cxn>
              <a:cxn ang="0">
                <a:pos x="connsiteX1" y="connsiteY1"/>
              </a:cxn>
              <a:cxn ang="0">
                <a:pos x="connsiteX2" y="connsiteY2"/>
              </a:cxn>
              <a:cxn ang="0">
                <a:pos x="connsiteX3" y="connsiteY3"/>
              </a:cxn>
            </a:cxnLst>
            <a:rect l="l" t="t" r="r" b="b"/>
            <a:pathLst>
              <a:path w="49426" h="1477366">
                <a:moveTo>
                  <a:pt x="0" y="1477366"/>
                </a:moveTo>
                <a:lnTo>
                  <a:pt x="49426" y="1427940"/>
                </a:lnTo>
                <a:lnTo>
                  <a:pt x="29711" y="0"/>
                </a:lnTo>
                <a:lnTo>
                  <a:pt x="20398"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69" name="Rectangle 368"/>
          <p:cNvSpPr/>
          <p:nvPr/>
        </p:nvSpPr>
        <p:spPr>
          <a:xfrm rot="18900000">
            <a:off x="7723816" y="4883630"/>
            <a:ext cx="665676" cy="45719"/>
          </a:xfrm>
          <a:prstGeom prst="rect">
            <a:avLst/>
          </a:prstGeom>
          <a:solidFill>
            <a:srgbClr val="F7B8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70" name="Rectangle 369"/>
          <p:cNvSpPr/>
          <p:nvPr/>
        </p:nvSpPr>
        <p:spPr>
          <a:xfrm rot="5400000">
            <a:off x="6289546" y="4885639"/>
            <a:ext cx="71866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268830271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24616"/>
          <a:stretch/>
        </p:blipFill>
        <p:spPr>
          <a:xfrm>
            <a:off x="131194" y="400419"/>
            <a:ext cx="8828167" cy="6105887"/>
          </a:xfrm>
          <a:prstGeom prst="rect">
            <a:avLst/>
          </a:prstGeom>
        </p:spPr>
      </p:pic>
    </p:spTree>
    <p:extLst>
      <p:ext uri="{BB962C8B-B14F-4D97-AF65-F5344CB8AC3E}">
        <p14:creationId xmlns:p14="http://schemas.microsoft.com/office/powerpoint/2010/main" val="1826643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6288" t="34089" r="43989" b="37033"/>
          <a:stretch/>
        </p:blipFill>
        <p:spPr>
          <a:xfrm flipH="1">
            <a:off x="1368190" y="1197034"/>
            <a:ext cx="3253686" cy="1783082"/>
          </a:xfrm>
          <a:prstGeom prst="rect">
            <a:avLst/>
          </a:prstGeom>
          <a:ln>
            <a:noFill/>
          </a:ln>
        </p:spPr>
      </p:pic>
      <p:pic>
        <p:nvPicPr>
          <p:cNvPr id="4" name="Picture 3"/>
          <p:cNvPicPr>
            <a:picLocks noChangeAspect="1"/>
          </p:cNvPicPr>
          <p:nvPr/>
        </p:nvPicPr>
        <p:blipFill rotWithShape="1">
          <a:blip r:embed="rId4"/>
          <a:srcRect l="6866" r="28253" b="17168"/>
          <a:stretch/>
        </p:blipFill>
        <p:spPr>
          <a:xfrm rot="5400000">
            <a:off x="2322216" y="2051030"/>
            <a:ext cx="1346664" cy="3254714"/>
          </a:xfrm>
          <a:prstGeom prst="rect">
            <a:avLst/>
          </a:prstGeom>
          <a:ln>
            <a:noFill/>
          </a:ln>
        </p:spPr>
      </p:pic>
      <p:sp>
        <p:nvSpPr>
          <p:cNvPr id="5" name="TextBox 4"/>
          <p:cNvSpPr txBox="1"/>
          <p:nvPr/>
        </p:nvSpPr>
        <p:spPr>
          <a:xfrm>
            <a:off x="3031315" y="4351719"/>
            <a:ext cx="859531" cy="369332"/>
          </a:xfrm>
          <a:prstGeom prst="rect">
            <a:avLst/>
          </a:prstGeom>
          <a:noFill/>
        </p:spPr>
        <p:txBody>
          <a:bodyPr wrap="none" rtlCol="0">
            <a:spAutoFit/>
          </a:bodyPr>
          <a:lstStyle/>
          <a:p>
            <a:r>
              <a:rPr lang="en-US" dirty="0" smtClean="0">
                <a:solidFill>
                  <a:srgbClr val="4F81BD"/>
                </a:solidFill>
              </a:rPr>
              <a:t>sample</a:t>
            </a:r>
            <a:endParaRPr lang="en-US" dirty="0">
              <a:solidFill>
                <a:srgbClr val="4F81BD"/>
              </a:solidFill>
            </a:endParaRPr>
          </a:p>
        </p:txBody>
      </p:sp>
      <p:sp>
        <p:nvSpPr>
          <p:cNvPr id="6" name="TextBox 5"/>
          <p:cNvSpPr txBox="1"/>
          <p:nvPr/>
        </p:nvSpPr>
        <p:spPr>
          <a:xfrm>
            <a:off x="1298285" y="4351719"/>
            <a:ext cx="749308" cy="369332"/>
          </a:xfrm>
          <a:prstGeom prst="rect">
            <a:avLst/>
          </a:prstGeom>
          <a:noFill/>
        </p:spPr>
        <p:txBody>
          <a:bodyPr wrap="none" rtlCol="0">
            <a:spAutoFit/>
          </a:bodyPr>
          <a:lstStyle/>
          <a:p>
            <a:r>
              <a:rPr lang="en-US" dirty="0" smtClean="0">
                <a:solidFill>
                  <a:srgbClr val="4F81BD"/>
                </a:solidFill>
              </a:rPr>
              <a:t>outlet</a:t>
            </a:r>
            <a:endParaRPr lang="en-US" dirty="0">
              <a:solidFill>
                <a:srgbClr val="4F81BD"/>
              </a:solidFill>
            </a:endParaRPr>
          </a:p>
        </p:txBody>
      </p:sp>
      <p:sp>
        <p:nvSpPr>
          <p:cNvPr id="7" name="TextBox 6"/>
          <p:cNvSpPr txBox="1"/>
          <p:nvPr/>
        </p:nvSpPr>
        <p:spPr>
          <a:xfrm>
            <a:off x="3990049" y="4351719"/>
            <a:ext cx="818942" cy="369332"/>
          </a:xfrm>
          <a:prstGeom prst="rect">
            <a:avLst/>
          </a:prstGeom>
          <a:noFill/>
        </p:spPr>
        <p:txBody>
          <a:bodyPr wrap="none" rtlCol="0">
            <a:spAutoFit/>
          </a:bodyPr>
          <a:lstStyle/>
          <a:p>
            <a:r>
              <a:rPr lang="en-US" dirty="0" smtClean="0">
                <a:solidFill>
                  <a:srgbClr val="4F81BD"/>
                </a:solidFill>
              </a:rPr>
              <a:t>sheath</a:t>
            </a:r>
            <a:endParaRPr lang="en-US" dirty="0">
              <a:solidFill>
                <a:srgbClr val="4F81BD"/>
              </a:solidFill>
            </a:endParaRPr>
          </a:p>
        </p:txBody>
      </p:sp>
      <p:cxnSp>
        <p:nvCxnSpPr>
          <p:cNvPr id="9" name="Straight Arrow Connector 8"/>
          <p:cNvCxnSpPr/>
          <p:nvPr/>
        </p:nvCxnSpPr>
        <p:spPr>
          <a:xfrm flipV="1">
            <a:off x="1622483"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3636934"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4351828"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298285" y="1130530"/>
            <a:ext cx="436338" cy="369332"/>
          </a:xfrm>
          <a:prstGeom prst="rect">
            <a:avLst/>
          </a:prstGeom>
          <a:noFill/>
        </p:spPr>
        <p:txBody>
          <a:bodyPr wrap="none" rtlCol="0">
            <a:spAutoFit/>
          </a:bodyPr>
          <a:lstStyle/>
          <a:p>
            <a:r>
              <a:rPr lang="en-US" dirty="0" smtClean="0"/>
              <a:t>(a)</a:t>
            </a:r>
            <a:endParaRPr lang="en-US" dirty="0"/>
          </a:p>
        </p:txBody>
      </p:sp>
      <p:sp>
        <p:nvSpPr>
          <p:cNvPr id="12" name="TextBox 11"/>
          <p:cNvSpPr txBox="1"/>
          <p:nvPr/>
        </p:nvSpPr>
        <p:spPr>
          <a:xfrm>
            <a:off x="1298285" y="2966845"/>
            <a:ext cx="447558" cy="369332"/>
          </a:xfrm>
          <a:prstGeom prst="rect">
            <a:avLst/>
          </a:prstGeom>
          <a:noFill/>
        </p:spPr>
        <p:txBody>
          <a:bodyPr wrap="none" rtlCol="0">
            <a:spAutoFit/>
          </a:bodyPr>
          <a:lstStyle/>
          <a:p>
            <a:r>
              <a:rPr lang="en-US" dirty="0" smtClean="0">
                <a:solidFill>
                  <a:schemeClr val="bg1"/>
                </a:solidFill>
              </a:rPr>
              <a:t>(b)</a:t>
            </a:r>
            <a:endParaRPr lang="en-US" dirty="0">
              <a:solidFill>
                <a:schemeClr val="bg1"/>
              </a:solidFill>
            </a:endParaRPr>
          </a:p>
        </p:txBody>
      </p:sp>
    </p:spTree>
    <p:extLst>
      <p:ext uri="{BB962C8B-B14F-4D97-AF65-F5344CB8AC3E}">
        <p14:creationId xmlns:p14="http://schemas.microsoft.com/office/powerpoint/2010/main" val="377644658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Group 124"/>
          <p:cNvGrpSpPr/>
          <p:nvPr/>
        </p:nvGrpSpPr>
        <p:grpSpPr>
          <a:xfrm>
            <a:off x="830932" y="611282"/>
            <a:ext cx="7371867" cy="2540620"/>
            <a:chOff x="22589" y="2173834"/>
            <a:chExt cx="9038951" cy="3115156"/>
          </a:xfrm>
        </p:grpSpPr>
        <p:sp>
          <p:nvSpPr>
            <p:cNvPr id="126" name="Right Arrow 125"/>
            <p:cNvSpPr/>
            <p:nvPr/>
          </p:nvSpPr>
          <p:spPr>
            <a:xfrm>
              <a:off x="1637163" y="3387032"/>
              <a:ext cx="454111" cy="268760"/>
            </a:xfrm>
            <a:prstGeom prst="rightArrow">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27" name="TextBox 126"/>
            <p:cNvSpPr txBox="1"/>
            <p:nvPr/>
          </p:nvSpPr>
          <p:spPr>
            <a:xfrm>
              <a:off x="22589" y="2894273"/>
              <a:ext cx="77087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1</a:t>
              </a:r>
            </a:p>
          </p:txBody>
        </p:sp>
        <p:sp>
          <p:nvSpPr>
            <p:cNvPr id="128" name="TextBox 127"/>
            <p:cNvSpPr txBox="1"/>
            <p:nvPr/>
          </p:nvSpPr>
          <p:spPr>
            <a:xfrm>
              <a:off x="22589" y="3244412"/>
              <a:ext cx="77087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2</a:t>
              </a:r>
            </a:p>
          </p:txBody>
        </p:sp>
        <p:sp>
          <p:nvSpPr>
            <p:cNvPr id="129" name="TextBox 128"/>
            <p:cNvSpPr txBox="1"/>
            <p:nvPr/>
          </p:nvSpPr>
          <p:spPr>
            <a:xfrm rot="5400000">
              <a:off x="116377" y="3567375"/>
              <a:ext cx="377771"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sp>
          <p:nvSpPr>
            <p:cNvPr id="130" name="TextBox 129"/>
            <p:cNvSpPr txBox="1"/>
            <p:nvPr/>
          </p:nvSpPr>
          <p:spPr>
            <a:xfrm>
              <a:off x="22589" y="4190516"/>
              <a:ext cx="759080"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k</a:t>
              </a:r>
            </a:p>
          </p:txBody>
        </p:sp>
        <p:sp>
          <p:nvSpPr>
            <p:cNvPr id="131" name="Flowchart: Magnetic Disk 130"/>
            <p:cNvSpPr/>
            <p:nvPr/>
          </p:nvSpPr>
          <p:spPr>
            <a:xfrm>
              <a:off x="6036630" y="4839513"/>
              <a:ext cx="918008" cy="449477"/>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wrap="none" lIns="0" r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Validation</a:t>
              </a:r>
            </a:p>
          </p:txBody>
        </p:sp>
        <p:sp>
          <p:nvSpPr>
            <p:cNvPr id="132" name="Flowchart: Magnetic Disk 131"/>
            <p:cNvSpPr/>
            <p:nvPr/>
          </p:nvSpPr>
          <p:spPr>
            <a:xfrm>
              <a:off x="4974473" y="4839513"/>
              <a:ext cx="91800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wrap="none"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Test</a:t>
              </a:r>
            </a:p>
          </p:txBody>
        </p:sp>
        <p:sp>
          <p:nvSpPr>
            <p:cNvPr id="133" name="Flowchart: Magnetic Disk 132"/>
            <p:cNvSpPr/>
            <p:nvPr/>
          </p:nvSpPr>
          <p:spPr>
            <a:xfrm>
              <a:off x="3916166" y="4839513"/>
              <a:ext cx="91800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wrap="none"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Training</a:t>
              </a:r>
            </a:p>
          </p:txBody>
        </p:sp>
        <p:sp>
          <p:nvSpPr>
            <p:cNvPr id="134" name="Flowchart: Magnetic Disk 133"/>
            <p:cNvSpPr/>
            <p:nvPr/>
          </p:nvSpPr>
          <p:spPr>
            <a:xfrm>
              <a:off x="759430" y="4052041"/>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5" name="Flowchart: Magnetic Disk 134"/>
            <p:cNvSpPr/>
            <p:nvPr/>
          </p:nvSpPr>
          <p:spPr>
            <a:xfrm>
              <a:off x="759430" y="3741039"/>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6" name="Flowchart: Magnetic Disk 135"/>
            <p:cNvSpPr/>
            <p:nvPr/>
          </p:nvSpPr>
          <p:spPr>
            <a:xfrm>
              <a:off x="759430" y="3430037"/>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7" name="Flowchart: Magnetic Disk 136"/>
            <p:cNvSpPr/>
            <p:nvPr/>
          </p:nvSpPr>
          <p:spPr>
            <a:xfrm>
              <a:off x="759430" y="3119035"/>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8" name="Flowchart: Magnetic Disk 137"/>
            <p:cNvSpPr/>
            <p:nvPr/>
          </p:nvSpPr>
          <p:spPr>
            <a:xfrm>
              <a:off x="759430" y="2808034"/>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139" name="Group 138"/>
            <p:cNvGrpSpPr/>
            <p:nvPr/>
          </p:nvGrpSpPr>
          <p:grpSpPr>
            <a:xfrm>
              <a:off x="2247004" y="2759725"/>
              <a:ext cx="750698" cy="1693484"/>
              <a:chOff x="3330656" y="2538245"/>
              <a:chExt cx="1000931" cy="2257979"/>
            </a:xfrm>
          </p:grpSpPr>
          <p:sp>
            <p:nvSpPr>
              <p:cNvPr id="177" name="Flowchart: Magnetic Disk 176"/>
              <p:cNvSpPr/>
              <p:nvPr/>
            </p:nvSpPr>
            <p:spPr>
              <a:xfrm>
                <a:off x="3330656" y="4196922"/>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8" name="Flowchart: Magnetic Disk 177"/>
              <p:cNvSpPr/>
              <p:nvPr/>
            </p:nvSpPr>
            <p:spPr>
              <a:xfrm>
                <a:off x="3330656"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9" name="Flowchart: Magnetic Disk 178"/>
              <p:cNvSpPr/>
              <p:nvPr/>
            </p:nvSpPr>
            <p:spPr>
              <a:xfrm>
                <a:off x="3330656"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80" name="Flowchart: Magnetic Disk 179"/>
              <p:cNvSpPr/>
              <p:nvPr/>
            </p:nvSpPr>
            <p:spPr>
              <a:xfrm>
                <a:off x="3330656"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81" name="Flowchart: Magnetic Disk 180"/>
              <p:cNvSpPr/>
              <p:nvPr/>
            </p:nvSpPr>
            <p:spPr>
              <a:xfrm>
                <a:off x="3330656" y="2538245"/>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0" name="Group 139"/>
            <p:cNvGrpSpPr/>
            <p:nvPr/>
          </p:nvGrpSpPr>
          <p:grpSpPr>
            <a:xfrm>
              <a:off x="3309162" y="2759725"/>
              <a:ext cx="750698" cy="1693484"/>
              <a:chOff x="4734341" y="2538245"/>
              <a:chExt cx="1000931" cy="2257979"/>
            </a:xfrm>
          </p:grpSpPr>
          <p:sp>
            <p:nvSpPr>
              <p:cNvPr id="172" name="Flowchart: Magnetic Disk 171"/>
              <p:cNvSpPr/>
              <p:nvPr/>
            </p:nvSpPr>
            <p:spPr>
              <a:xfrm>
                <a:off x="4734341"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3" name="Flowchart: Magnetic Disk 172"/>
              <p:cNvSpPr/>
              <p:nvPr/>
            </p:nvSpPr>
            <p:spPr>
              <a:xfrm>
                <a:off x="4734341"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4" name="Flowchart: Magnetic Disk 173"/>
              <p:cNvSpPr/>
              <p:nvPr/>
            </p:nvSpPr>
            <p:spPr>
              <a:xfrm>
                <a:off x="4734341"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5" name="Flowchart: Magnetic Disk 174"/>
              <p:cNvSpPr/>
              <p:nvPr/>
            </p:nvSpPr>
            <p:spPr>
              <a:xfrm>
                <a:off x="4734341" y="2952914"/>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6" name="Flowchart: Magnetic Disk 175"/>
              <p:cNvSpPr/>
              <p:nvPr/>
            </p:nvSpPr>
            <p:spPr>
              <a:xfrm>
                <a:off x="4734341" y="2538245"/>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1" name="Group 140"/>
            <p:cNvGrpSpPr/>
            <p:nvPr/>
          </p:nvGrpSpPr>
          <p:grpSpPr>
            <a:xfrm>
              <a:off x="4371319" y="2759725"/>
              <a:ext cx="750698" cy="1693484"/>
              <a:chOff x="6124826" y="2538245"/>
              <a:chExt cx="1000931" cy="2257979"/>
            </a:xfrm>
          </p:grpSpPr>
          <p:sp>
            <p:nvSpPr>
              <p:cNvPr id="167" name="Flowchart: Magnetic Disk 166"/>
              <p:cNvSpPr/>
              <p:nvPr/>
            </p:nvSpPr>
            <p:spPr>
              <a:xfrm>
                <a:off x="6124826"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8" name="Flowchart: Magnetic Disk 167"/>
              <p:cNvSpPr/>
              <p:nvPr/>
            </p:nvSpPr>
            <p:spPr>
              <a:xfrm>
                <a:off x="6124826"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9" name="Flowchart: Magnetic Disk 168"/>
              <p:cNvSpPr/>
              <p:nvPr/>
            </p:nvSpPr>
            <p:spPr>
              <a:xfrm>
                <a:off x="6124826" y="3367583"/>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0" name="Flowchart: Magnetic Disk 169"/>
              <p:cNvSpPr/>
              <p:nvPr/>
            </p:nvSpPr>
            <p:spPr>
              <a:xfrm>
                <a:off x="6124826" y="2952914"/>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1" name="Flowchart: Magnetic Disk 170"/>
              <p:cNvSpPr/>
              <p:nvPr/>
            </p:nvSpPr>
            <p:spPr>
              <a:xfrm>
                <a:off x="6124826"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2" name="Group 141"/>
            <p:cNvGrpSpPr/>
            <p:nvPr/>
          </p:nvGrpSpPr>
          <p:grpSpPr>
            <a:xfrm>
              <a:off x="5433477" y="2759725"/>
              <a:ext cx="750698" cy="1693484"/>
              <a:chOff x="7515311" y="2538245"/>
              <a:chExt cx="1000931" cy="2257979"/>
            </a:xfrm>
          </p:grpSpPr>
          <p:sp>
            <p:nvSpPr>
              <p:cNvPr id="162" name="Flowchart: Magnetic Disk 161"/>
              <p:cNvSpPr/>
              <p:nvPr/>
            </p:nvSpPr>
            <p:spPr>
              <a:xfrm>
                <a:off x="7515311"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3" name="Flowchart: Magnetic Disk 162"/>
              <p:cNvSpPr/>
              <p:nvPr/>
            </p:nvSpPr>
            <p:spPr>
              <a:xfrm>
                <a:off x="7515311" y="3782252"/>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4" name="Flowchart: Magnetic Disk 163"/>
              <p:cNvSpPr/>
              <p:nvPr/>
            </p:nvSpPr>
            <p:spPr>
              <a:xfrm>
                <a:off x="7515311" y="3367583"/>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5" name="Flowchart: Magnetic Disk 164"/>
              <p:cNvSpPr/>
              <p:nvPr/>
            </p:nvSpPr>
            <p:spPr>
              <a:xfrm>
                <a:off x="7515311"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6" name="Flowchart: Magnetic Disk 165"/>
              <p:cNvSpPr/>
              <p:nvPr/>
            </p:nvSpPr>
            <p:spPr>
              <a:xfrm>
                <a:off x="7515311"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3" name="Group 142"/>
            <p:cNvGrpSpPr/>
            <p:nvPr/>
          </p:nvGrpSpPr>
          <p:grpSpPr>
            <a:xfrm>
              <a:off x="6495635" y="2759725"/>
              <a:ext cx="750698" cy="1693484"/>
              <a:chOff x="8995497" y="2538245"/>
              <a:chExt cx="1000931" cy="2257979"/>
            </a:xfrm>
          </p:grpSpPr>
          <p:sp>
            <p:nvSpPr>
              <p:cNvPr id="157" name="Flowchart: Magnetic Disk 156"/>
              <p:cNvSpPr/>
              <p:nvPr/>
            </p:nvSpPr>
            <p:spPr>
              <a:xfrm>
                <a:off x="8995497" y="4196922"/>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8" name="Flowchart: Magnetic Disk 157"/>
              <p:cNvSpPr/>
              <p:nvPr/>
            </p:nvSpPr>
            <p:spPr>
              <a:xfrm>
                <a:off x="8995497" y="3782252"/>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9" name="Flowchart: Magnetic Disk 158"/>
              <p:cNvSpPr/>
              <p:nvPr/>
            </p:nvSpPr>
            <p:spPr>
              <a:xfrm>
                <a:off x="8995497"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0" name="Flowchart: Magnetic Disk 159"/>
              <p:cNvSpPr/>
              <p:nvPr/>
            </p:nvSpPr>
            <p:spPr>
              <a:xfrm>
                <a:off x="8995497"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1" name="Flowchart: Magnetic Disk 160"/>
              <p:cNvSpPr/>
              <p:nvPr/>
            </p:nvSpPr>
            <p:spPr>
              <a:xfrm>
                <a:off x="8995497"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44" name="TextBox 143"/>
            <p:cNvSpPr txBox="1"/>
            <p:nvPr/>
          </p:nvSpPr>
          <p:spPr>
            <a:xfrm>
              <a:off x="2015508" y="2289251"/>
              <a:ext cx="1167906"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1</a:t>
              </a:r>
            </a:p>
          </p:txBody>
        </p:sp>
        <p:sp>
          <p:nvSpPr>
            <p:cNvPr id="145" name="TextBox 144"/>
            <p:cNvSpPr txBox="1"/>
            <p:nvPr/>
          </p:nvSpPr>
          <p:spPr>
            <a:xfrm>
              <a:off x="3143401" y="2289251"/>
              <a:ext cx="1167906"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2</a:t>
              </a:r>
            </a:p>
          </p:txBody>
        </p:sp>
        <p:sp>
          <p:nvSpPr>
            <p:cNvPr id="146" name="TextBox 145"/>
            <p:cNvSpPr txBox="1"/>
            <p:nvPr/>
          </p:nvSpPr>
          <p:spPr>
            <a:xfrm>
              <a:off x="6264706" y="2289251"/>
              <a:ext cx="115611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k</a:t>
              </a:r>
            </a:p>
          </p:txBody>
        </p:sp>
        <p:sp>
          <p:nvSpPr>
            <p:cNvPr id="147" name="TextBox 146"/>
            <p:cNvSpPr txBox="1"/>
            <p:nvPr/>
          </p:nvSpPr>
          <p:spPr>
            <a:xfrm>
              <a:off x="4427065" y="2241125"/>
              <a:ext cx="377772"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sp>
          <p:nvSpPr>
            <p:cNvPr id="148" name="Flowchart: Magnetic Disk 147"/>
            <p:cNvSpPr/>
            <p:nvPr/>
          </p:nvSpPr>
          <p:spPr>
            <a:xfrm>
              <a:off x="8128772" y="4004941"/>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49" name="Flowchart: Magnetic Disk 148"/>
            <p:cNvSpPr/>
            <p:nvPr/>
          </p:nvSpPr>
          <p:spPr>
            <a:xfrm>
              <a:off x="8215615" y="3691519"/>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0" name="Flowchart: Magnetic Disk 149"/>
            <p:cNvSpPr/>
            <p:nvPr/>
          </p:nvSpPr>
          <p:spPr>
            <a:xfrm>
              <a:off x="8039096" y="3381727"/>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1" name="Flowchart: Magnetic Disk 150"/>
            <p:cNvSpPr/>
            <p:nvPr/>
          </p:nvSpPr>
          <p:spPr>
            <a:xfrm>
              <a:off x="8215616" y="3070726"/>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2" name="Flowchart: Magnetic Disk 151"/>
            <p:cNvSpPr/>
            <p:nvPr/>
          </p:nvSpPr>
          <p:spPr>
            <a:xfrm>
              <a:off x="8128772" y="2760934"/>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3" name="Right Arrow 152"/>
            <p:cNvSpPr/>
            <p:nvPr/>
          </p:nvSpPr>
          <p:spPr>
            <a:xfrm>
              <a:off x="7498142" y="3387032"/>
              <a:ext cx="454111" cy="268760"/>
            </a:xfrm>
            <a:prstGeom prst="rightArrow">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4" name="TextBox 153"/>
            <p:cNvSpPr txBox="1"/>
            <p:nvPr/>
          </p:nvSpPr>
          <p:spPr>
            <a:xfrm>
              <a:off x="7946704" y="2173834"/>
              <a:ext cx="1114836" cy="641541"/>
            </a:xfrm>
            <a:prstGeom prst="rect">
              <a:avLst/>
            </a:prstGeom>
            <a:noFill/>
          </p:spPr>
          <p:txBody>
            <a:bodyPr wrap="non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Reported </a:t>
              </a:r>
            </a:p>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Results</a:t>
              </a:r>
            </a:p>
          </p:txBody>
        </p:sp>
        <p:sp>
          <p:nvSpPr>
            <p:cNvPr id="155" name="TextBox 154"/>
            <p:cNvSpPr txBox="1"/>
            <p:nvPr/>
          </p:nvSpPr>
          <p:spPr>
            <a:xfrm>
              <a:off x="833504" y="2289251"/>
              <a:ext cx="649011"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Data</a:t>
              </a:r>
            </a:p>
          </p:txBody>
        </p:sp>
        <p:sp>
          <p:nvSpPr>
            <p:cNvPr id="156" name="TextBox 155"/>
            <p:cNvSpPr txBox="1"/>
            <p:nvPr/>
          </p:nvSpPr>
          <p:spPr>
            <a:xfrm>
              <a:off x="5507464" y="2241125"/>
              <a:ext cx="377772"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grpSp>
      <p:sp>
        <p:nvSpPr>
          <p:cNvPr id="182" name="TextBox 181"/>
          <p:cNvSpPr txBox="1"/>
          <p:nvPr/>
        </p:nvSpPr>
        <p:spPr>
          <a:xfrm>
            <a:off x="434062" y="678890"/>
            <a:ext cx="442750" cy="369332"/>
          </a:xfrm>
          <a:prstGeom prst="rect">
            <a:avLst/>
          </a:prstGeom>
          <a:noFill/>
        </p:spPr>
        <p:txBody>
          <a:bodyPr wrap="none" rtlCol="0">
            <a:spAutoFit/>
          </a:bodyPr>
          <a:lstStyle/>
          <a:p>
            <a:r>
              <a:rPr lang="en-US" b="1" dirty="0" smtClean="0"/>
              <a:t>(a)</a:t>
            </a:r>
            <a:endParaRPr lang="en-US" b="1" dirty="0"/>
          </a:p>
        </p:txBody>
      </p:sp>
      <p:sp>
        <p:nvSpPr>
          <p:cNvPr id="183" name="TextBox 182"/>
          <p:cNvSpPr txBox="1"/>
          <p:nvPr/>
        </p:nvSpPr>
        <p:spPr>
          <a:xfrm>
            <a:off x="434062" y="3272582"/>
            <a:ext cx="452368" cy="369332"/>
          </a:xfrm>
          <a:prstGeom prst="rect">
            <a:avLst/>
          </a:prstGeom>
          <a:noFill/>
        </p:spPr>
        <p:txBody>
          <a:bodyPr wrap="none" rtlCol="0">
            <a:spAutoFit/>
          </a:bodyPr>
          <a:lstStyle/>
          <a:p>
            <a:r>
              <a:rPr lang="en-US" b="1" dirty="0" smtClean="0"/>
              <a:t>(b)</a:t>
            </a:r>
            <a:endParaRPr lang="en-US" b="1" dirty="0"/>
          </a:p>
        </p:txBody>
      </p:sp>
      <p:sp>
        <p:nvSpPr>
          <p:cNvPr id="184" name="TextBox 183"/>
          <p:cNvSpPr txBox="1"/>
          <p:nvPr/>
        </p:nvSpPr>
        <p:spPr>
          <a:xfrm rot="16200000">
            <a:off x="-31308" y="4336051"/>
            <a:ext cx="1516313" cy="338554"/>
          </a:xfrm>
          <a:prstGeom prst="rect">
            <a:avLst/>
          </a:prstGeom>
          <a:solidFill>
            <a:schemeClr val="bg1"/>
          </a:solidFill>
        </p:spPr>
        <p:txBody>
          <a:bodyPr wrap="squar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ln>
                  <a:noFill/>
                </a:ln>
                <a:solidFill>
                  <a:prstClr val="black"/>
                </a:solidFill>
                <a:effectLst/>
                <a:uLnTx/>
                <a:uFillTx/>
              </a:rPr>
              <a:t>Cross Entropy</a:t>
            </a:r>
          </a:p>
        </p:txBody>
      </p:sp>
      <p:sp>
        <p:nvSpPr>
          <p:cNvPr id="185" name="TextBox 184"/>
          <p:cNvSpPr txBox="1"/>
          <p:nvPr/>
        </p:nvSpPr>
        <p:spPr>
          <a:xfrm>
            <a:off x="2706000" y="5446793"/>
            <a:ext cx="4216600" cy="338554"/>
          </a:xfrm>
          <a:prstGeom prst="rect">
            <a:avLst/>
          </a:prstGeom>
          <a:solidFill>
            <a:schemeClr val="bg1"/>
          </a:solidFill>
        </p:spPr>
        <p:txBody>
          <a:bodyPr wrap="squar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ln>
                  <a:noFill/>
                </a:ln>
                <a:solidFill>
                  <a:prstClr val="black"/>
                </a:solidFill>
                <a:effectLst/>
                <a:uLnTx/>
                <a:uFillTx/>
              </a:rPr>
              <a:t>Regularization parameter (log10)</a:t>
            </a:r>
          </a:p>
        </p:txBody>
      </p:sp>
      <p:pic>
        <p:nvPicPr>
          <p:cNvPr id="2" name="Picture 1"/>
          <p:cNvPicPr>
            <a:picLocks noChangeAspect="1"/>
          </p:cNvPicPr>
          <p:nvPr/>
        </p:nvPicPr>
        <p:blipFill rotWithShape="1">
          <a:blip r:embed="rId3"/>
          <a:srcRect l="5966" b="14111"/>
          <a:stretch/>
        </p:blipFill>
        <p:spPr>
          <a:xfrm>
            <a:off x="1056970" y="3416616"/>
            <a:ext cx="7897260" cy="2005077"/>
          </a:xfrm>
          <a:prstGeom prst="rect">
            <a:avLst/>
          </a:prstGeom>
        </p:spPr>
      </p:pic>
      <p:sp>
        <p:nvSpPr>
          <p:cNvPr id="64" name="TextBox 63"/>
          <p:cNvSpPr txBox="1"/>
          <p:nvPr/>
        </p:nvSpPr>
        <p:spPr>
          <a:xfrm>
            <a:off x="1392265" y="5308293"/>
            <a:ext cx="421622"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-15</a:t>
            </a:r>
          </a:p>
        </p:txBody>
      </p:sp>
      <p:sp>
        <p:nvSpPr>
          <p:cNvPr id="65" name="TextBox 64"/>
          <p:cNvSpPr txBox="1"/>
          <p:nvPr/>
        </p:nvSpPr>
        <p:spPr>
          <a:xfrm>
            <a:off x="4123595" y="5308293"/>
            <a:ext cx="421622"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-10</a:t>
            </a:r>
          </a:p>
        </p:txBody>
      </p:sp>
      <p:sp>
        <p:nvSpPr>
          <p:cNvPr id="66" name="TextBox 65"/>
          <p:cNvSpPr txBox="1"/>
          <p:nvPr/>
        </p:nvSpPr>
        <p:spPr>
          <a:xfrm>
            <a:off x="6864681" y="5308293"/>
            <a:ext cx="330627"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-5</a:t>
            </a:r>
          </a:p>
        </p:txBody>
      </p:sp>
      <p:sp>
        <p:nvSpPr>
          <p:cNvPr id="67" name="TextBox 66"/>
          <p:cNvSpPr txBox="1"/>
          <p:nvPr/>
        </p:nvSpPr>
        <p:spPr>
          <a:xfrm>
            <a:off x="844444" y="5128272"/>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a:t>
            </a:r>
          </a:p>
        </p:txBody>
      </p:sp>
      <p:sp>
        <p:nvSpPr>
          <p:cNvPr id="68" name="TextBox 67"/>
          <p:cNvSpPr txBox="1"/>
          <p:nvPr/>
        </p:nvSpPr>
        <p:spPr>
          <a:xfrm>
            <a:off x="844444" y="4324967"/>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2</a:t>
            </a:r>
          </a:p>
        </p:txBody>
      </p:sp>
      <p:sp>
        <p:nvSpPr>
          <p:cNvPr id="69" name="TextBox 68"/>
          <p:cNvSpPr txBox="1"/>
          <p:nvPr/>
        </p:nvSpPr>
        <p:spPr>
          <a:xfrm>
            <a:off x="844444" y="3461005"/>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3</a:t>
            </a:r>
          </a:p>
        </p:txBody>
      </p:sp>
    </p:spTree>
    <p:extLst>
      <p:ext uri="{BB962C8B-B14F-4D97-AF65-F5344CB8AC3E}">
        <p14:creationId xmlns:p14="http://schemas.microsoft.com/office/powerpoint/2010/main" val="418845267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51645" y="294622"/>
            <a:ext cx="8837353" cy="2901379"/>
            <a:chOff x="151645" y="2173834"/>
            <a:chExt cx="8837353" cy="2901379"/>
          </a:xfrm>
        </p:grpSpPr>
        <p:sp>
          <p:nvSpPr>
            <p:cNvPr id="8" name="Right Arrow 7"/>
            <p:cNvSpPr/>
            <p:nvPr/>
          </p:nvSpPr>
          <p:spPr>
            <a:xfrm>
              <a:off x="1637163"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 name="TextBox 13"/>
            <p:cNvSpPr txBox="1"/>
            <p:nvPr/>
          </p:nvSpPr>
          <p:spPr>
            <a:xfrm>
              <a:off x="151645" y="2894273"/>
              <a:ext cx="664797" cy="323165"/>
            </a:xfrm>
            <a:prstGeom prst="rect">
              <a:avLst/>
            </a:prstGeom>
            <a:noFill/>
          </p:spPr>
          <p:txBody>
            <a:bodyPr wrap="none" rtlCol="0">
              <a:spAutoFit/>
            </a:bodyPr>
            <a:lstStyle/>
            <a:p>
              <a:pPr defTabSz="685800"/>
              <a:r>
                <a:rPr lang="en-US" sz="1500" b="1" dirty="0">
                  <a:solidFill>
                    <a:prstClr val="black"/>
                  </a:solidFill>
                </a:rPr>
                <a:t>Fold 1</a:t>
              </a:r>
            </a:p>
          </p:txBody>
        </p:sp>
        <p:sp>
          <p:nvSpPr>
            <p:cNvPr id="16" name="TextBox 15"/>
            <p:cNvSpPr txBox="1"/>
            <p:nvPr/>
          </p:nvSpPr>
          <p:spPr>
            <a:xfrm>
              <a:off x="151645" y="3244413"/>
              <a:ext cx="664797" cy="323165"/>
            </a:xfrm>
            <a:prstGeom prst="rect">
              <a:avLst/>
            </a:prstGeom>
            <a:noFill/>
          </p:spPr>
          <p:txBody>
            <a:bodyPr wrap="none" rtlCol="0">
              <a:spAutoFit/>
            </a:bodyPr>
            <a:lstStyle/>
            <a:p>
              <a:pPr defTabSz="685800"/>
              <a:r>
                <a:rPr lang="en-US" sz="1500" b="1" dirty="0">
                  <a:solidFill>
                    <a:prstClr val="black"/>
                  </a:solidFill>
                </a:rPr>
                <a:t>Fold 2</a:t>
              </a:r>
            </a:p>
          </p:txBody>
        </p:sp>
        <p:sp>
          <p:nvSpPr>
            <p:cNvPr id="17" name="TextBox 16"/>
            <p:cNvSpPr txBox="1"/>
            <p:nvPr/>
          </p:nvSpPr>
          <p:spPr>
            <a:xfrm rot="5400000">
              <a:off x="273857" y="3594481"/>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18" name="TextBox 17"/>
            <p:cNvSpPr txBox="1"/>
            <p:nvPr/>
          </p:nvSpPr>
          <p:spPr>
            <a:xfrm>
              <a:off x="151645" y="4190516"/>
              <a:ext cx="659989" cy="323165"/>
            </a:xfrm>
            <a:prstGeom prst="rect">
              <a:avLst/>
            </a:prstGeom>
            <a:noFill/>
          </p:spPr>
          <p:txBody>
            <a:bodyPr wrap="none" rtlCol="0">
              <a:spAutoFit/>
            </a:bodyPr>
            <a:lstStyle/>
            <a:p>
              <a:pPr defTabSz="685800"/>
              <a:r>
                <a:rPr lang="en-US" sz="1500" b="1" dirty="0">
                  <a:solidFill>
                    <a:prstClr val="black"/>
                  </a:solidFill>
                </a:rPr>
                <a:t>Fold k</a:t>
              </a:r>
            </a:p>
          </p:txBody>
        </p:sp>
        <p:sp>
          <p:nvSpPr>
            <p:cNvPr id="61" name="Flowchart: Magnetic Disk 60"/>
            <p:cNvSpPr/>
            <p:nvPr/>
          </p:nvSpPr>
          <p:spPr>
            <a:xfrm>
              <a:off x="759430" y="4052041"/>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2" name="Flowchart: Magnetic Disk 61"/>
            <p:cNvSpPr/>
            <p:nvPr/>
          </p:nvSpPr>
          <p:spPr>
            <a:xfrm>
              <a:off x="759430" y="3741039"/>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3" name="Flowchart: Magnetic Disk 62"/>
            <p:cNvSpPr/>
            <p:nvPr/>
          </p:nvSpPr>
          <p:spPr>
            <a:xfrm>
              <a:off x="759430" y="3430037"/>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4" name="Flowchart: Magnetic Disk 63"/>
            <p:cNvSpPr/>
            <p:nvPr/>
          </p:nvSpPr>
          <p:spPr>
            <a:xfrm>
              <a:off x="759430" y="3119035"/>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5" name="Flowchart: Magnetic Disk 64"/>
            <p:cNvSpPr/>
            <p:nvPr/>
          </p:nvSpPr>
          <p:spPr>
            <a:xfrm>
              <a:off x="759430" y="2808034"/>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nvGrpSpPr>
            <p:cNvPr id="79" name="Group 78"/>
            <p:cNvGrpSpPr/>
            <p:nvPr/>
          </p:nvGrpSpPr>
          <p:grpSpPr>
            <a:xfrm>
              <a:off x="2247004" y="2759725"/>
              <a:ext cx="750698" cy="1693484"/>
              <a:chOff x="3330656" y="2538245"/>
              <a:chExt cx="1000931" cy="2257979"/>
            </a:xfrm>
          </p:grpSpPr>
          <p:sp>
            <p:nvSpPr>
              <p:cNvPr id="47" name="Flowchart: Magnetic Disk 46"/>
              <p:cNvSpPr/>
              <p:nvPr/>
            </p:nvSpPr>
            <p:spPr>
              <a:xfrm>
                <a:off x="3330656"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48" name="Flowchart: Magnetic Disk 47"/>
              <p:cNvSpPr/>
              <p:nvPr/>
            </p:nvSpPr>
            <p:spPr>
              <a:xfrm>
                <a:off x="333065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49" name="Flowchart: Magnetic Disk 48"/>
              <p:cNvSpPr/>
              <p:nvPr/>
            </p:nvSpPr>
            <p:spPr>
              <a:xfrm>
                <a:off x="3330656"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0" name="Flowchart: Magnetic Disk 49"/>
              <p:cNvSpPr/>
              <p:nvPr/>
            </p:nvSpPr>
            <p:spPr>
              <a:xfrm>
                <a:off x="3330656"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1" name="Flowchart: Magnetic Disk 50"/>
              <p:cNvSpPr/>
              <p:nvPr/>
            </p:nvSpPr>
            <p:spPr>
              <a:xfrm>
                <a:off x="3330656" y="2538245"/>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78" name="Group 77"/>
            <p:cNvGrpSpPr/>
            <p:nvPr/>
          </p:nvGrpSpPr>
          <p:grpSpPr>
            <a:xfrm>
              <a:off x="3309162" y="2759725"/>
              <a:ext cx="750698" cy="1693484"/>
              <a:chOff x="4734341" y="2538245"/>
              <a:chExt cx="1000931" cy="2257979"/>
            </a:xfrm>
          </p:grpSpPr>
          <p:sp>
            <p:nvSpPr>
              <p:cNvPr id="52" name="Flowchart: Magnetic Disk 51"/>
              <p:cNvSpPr/>
              <p:nvPr/>
            </p:nvSpPr>
            <p:spPr>
              <a:xfrm>
                <a:off x="473434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3" name="Flowchart: Magnetic Disk 52"/>
              <p:cNvSpPr/>
              <p:nvPr/>
            </p:nvSpPr>
            <p:spPr>
              <a:xfrm>
                <a:off x="4734341"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4" name="Flowchart: Magnetic Disk 53"/>
              <p:cNvSpPr/>
              <p:nvPr/>
            </p:nvSpPr>
            <p:spPr>
              <a:xfrm>
                <a:off x="473434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5" name="Flowchart: Magnetic Disk 54"/>
              <p:cNvSpPr/>
              <p:nvPr/>
            </p:nvSpPr>
            <p:spPr>
              <a:xfrm>
                <a:off x="4734341" y="2952914"/>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6" name="Flowchart: Magnetic Disk 55"/>
              <p:cNvSpPr/>
              <p:nvPr/>
            </p:nvSpPr>
            <p:spPr>
              <a:xfrm>
                <a:off x="473434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3" name="Group 42"/>
            <p:cNvGrpSpPr/>
            <p:nvPr/>
          </p:nvGrpSpPr>
          <p:grpSpPr>
            <a:xfrm>
              <a:off x="4371319" y="2759725"/>
              <a:ext cx="750698" cy="1693484"/>
              <a:chOff x="6124826" y="2538245"/>
              <a:chExt cx="1000931" cy="2257979"/>
            </a:xfrm>
            <a:solidFill>
              <a:srgbClr val="0070C0"/>
            </a:solidFill>
          </p:grpSpPr>
          <p:sp>
            <p:nvSpPr>
              <p:cNvPr id="57" name="Flowchart: Magnetic Disk 56"/>
              <p:cNvSpPr/>
              <p:nvPr/>
            </p:nvSpPr>
            <p:spPr>
              <a:xfrm>
                <a:off x="6124826" y="4196922"/>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8" name="Flowchart: Magnetic Disk 57"/>
              <p:cNvSpPr/>
              <p:nvPr/>
            </p:nvSpPr>
            <p:spPr>
              <a:xfrm>
                <a:off x="6124826" y="3782252"/>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9" name="Flowchart: Magnetic Disk 58"/>
              <p:cNvSpPr/>
              <p:nvPr/>
            </p:nvSpPr>
            <p:spPr>
              <a:xfrm>
                <a:off x="6124826" y="3367583"/>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0" name="Flowchart: Magnetic Disk 59"/>
              <p:cNvSpPr/>
              <p:nvPr/>
            </p:nvSpPr>
            <p:spPr>
              <a:xfrm>
                <a:off x="6124826" y="2952914"/>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7" name="Flowchart: Magnetic Disk 66"/>
              <p:cNvSpPr/>
              <p:nvPr/>
            </p:nvSpPr>
            <p:spPr>
              <a:xfrm>
                <a:off x="6124826" y="2538245"/>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2" name="Group 41"/>
            <p:cNvGrpSpPr/>
            <p:nvPr/>
          </p:nvGrpSpPr>
          <p:grpSpPr>
            <a:xfrm>
              <a:off x="5433477" y="2759725"/>
              <a:ext cx="750698" cy="1693484"/>
              <a:chOff x="7515311" y="2538245"/>
              <a:chExt cx="1000931" cy="2257979"/>
            </a:xfrm>
          </p:grpSpPr>
          <p:sp>
            <p:nvSpPr>
              <p:cNvPr id="68" name="Flowchart: Magnetic Disk 67"/>
              <p:cNvSpPr/>
              <p:nvPr/>
            </p:nvSpPr>
            <p:spPr>
              <a:xfrm>
                <a:off x="751531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9" name="Flowchart: Magnetic Disk 68"/>
              <p:cNvSpPr/>
              <p:nvPr/>
            </p:nvSpPr>
            <p:spPr>
              <a:xfrm>
                <a:off x="7515311" y="378225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0" name="Flowchart: Magnetic Disk 69"/>
              <p:cNvSpPr/>
              <p:nvPr/>
            </p:nvSpPr>
            <p:spPr>
              <a:xfrm>
                <a:off x="751531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1" name="Flowchart: Magnetic Disk 70"/>
              <p:cNvSpPr/>
              <p:nvPr/>
            </p:nvSpPr>
            <p:spPr>
              <a:xfrm>
                <a:off x="7515311"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2" name="Flowchart: Magnetic Disk 71"/>
              <p:cNvSpPr/>
              <p:nvPr/>
            </p:nvSpPr>
            <p:spPr>
              <a:xfrm>
                <a:off x="751531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1" name="Group 40"/>
            <p:cNvGrpSpPr/>
            <p:nvPr/>
          </p:nvGrpSpPr>
          <p:grpSpPr>
            <a:xfrm>
              <a:off x="6495635" y="2759725"/>
              <a:ext cx="750698" cy="1693484"/>
              <a:chOff x="8995497" y="2538245"/>
              <a:chExt cx="1000931" cy="2257979"/>
            </a:xfrm>
          </p:grpSpPr>
          <p:sp>
            <p:nvSpPr>
              <p:cNvPr id="73" name="Flowchart: Magnetic Disk 72"/>
              <p:cNvSpPr/>
              <p:nvPr/>
            </p:nvSpPr>
            <p:spPr>
              <a:xfrm>
                <a:off x="8995497" y="419692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4" name="Flowchart: Magnetic Disk 73"/>
              <p:cNvSpPr/>
              <p:nvPr/>
            </p:nvSpPr>
            <p:spPr>
              <a:xfrm>
                <a:off x="8995497"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5" name="Flowchart: Magnetic Disk 74"/>
              <p:cNvSpPr/>
              <p:nvPr/>
            </p:nvSpPr>
            <p:spPr>
              <a:xfrm>
                <a:off x="8995497"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6" name="Flowchart: Magnetic Disk 75"/>
              <p:cNvSpPr/>
              <p:nvPr/>
            </p:nvSpPr>
            <p:spPr>
              <a:xfrm>
                <a:off x="8995497"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7" name="Flowchart: Magnetic Disk 76"/>
              <p:cNvSpPr/>
              <p:nvPr/>
            </p:nvSpPr>
            <p:spPr>
              <a:xfrm>
                <a:off x="8995497"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sp>
          <p:nvSpPr>
            <p:cNvPr id="80" name="TextBox 79"/>
            <p:cNvSpPr txBox="1"/>
            <p:nvPr/>
          </p:nvSpPr>
          <p:spPr>
            <a:xfrm>
              <a:off x="2152622" y="2289251"/>
              <a:ext cx="1016240" cy="323165"/>
            </a:xfrm>
            <a:prstGeom prst="rect">
              <a:avLst/>
            </a:prstGeom>
            <a:noFill/>
          </p:spPr>
          <p:txBody>
            <a:bodyPr wrap="none" rtlCol="0">
              <a:spAutoFit/>
            </a:bodyPr>
            <a:lstStyle/>
            <a:p>
              <a:pPr defTabSz="685800"/>
              <a:r>
                <a:rPr lang="en-US" sz="1500" b="1" dirty="0">
                  <a:solidFill>
                    <a:prstClr val="black"/>
                  </a:solidFill>
                </a:rPr>
                <a:t>Iteration 1</a:t>
              </a:r>
            </a:p>
          </p:txBody>
        </p:sp>
        <p:sp>
          <p:nvSpPr>
            <p:cNvPr id="81" name="TextBox 80"/>
            <p:cNvSpPr txBox="1"/>
            <p:nvPr/>
          </p:nvSpPr>
          <p:spPr>
            <a:xfrm>
              <a:off x="3199858" y="2289251"/>
              <a:ext cx="1016240" cy="323165"/>
            </a:xfrm>
            <a:prstGeom prst="rect">
              <a:avLst/>
            </a:prstGeom>
            <a:noFill/>
          </p:spPr>
          <p:txBody>
            <a:bodyPr wrap="none" rtlCol="0">
              <a:spAutoFit/>
            </a:bodyPr>
            <a:lstStyle/>
            <a:p>
              <a:pPr defTabSz="685800"/>
              <a:r>
                <a:rPr lang="en-US" sz="1500" b="1" dirty="0">
                  <a:solidFill>
                    <a:prstClr val="black"/>
                  </a:solidFill>
                </a:rPr>
                <a:t>Iteration 2</a:t>
              </a:r>
            </a:p>
          </p:txBody>
        </p:sp>
        <p:sp>
          <p:nvSpPr>
            <p:cNvPr id="82" name="TextBox 81"/>
            <p:cNvSpPr txBox="1"/>
            <p:nvPr/>
          </p:nvSpPr>
          <p:spPr>
            <a:xfrm>
              <a:off x="6393754" y="2289251"/>
              <a:ext cx="1011431" cy="323165"/>
            </a:xfrm>
            <a:prstGeom prst="rect">
              <a:avLst/>
            </a:prstGeom>
            <a:noFill/>
          </p:spPr>
          <p:txBody>
            <a:bodyPr wrap="none" rtlCol="0">
              <a:spAutoFit/>
            </a:bodyPr>
            <a:lstStyle/>
            <a:p>
              <a:pPr defTabSz="685800"/>
              <a:r>
                <a:rPr lang="en-US" sz="1500" b="1" dirty="0">
                  <a:solidFill>
                    <a:prstClr val="black"/>
                  </a:solidFill>
                </a:rPr>
                <a:t>Iteration k</a:t>
              </a:r>
            </a:p>
          </p:txBody>
        </p:sp>
        <p:sp>
          <p:nvSpPr>
            <p:cNvPr id="83" name="TextBox 82"/>
            <p:cNvSpPr txBox="1"/>
            <p:nvPr/>
          </p:nvSpPr>
          <p:spPr>
            <a:xfrm>
              <a:off x="4556113"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84" name="Flowchart: Magnetic Disk 83"/>
            <p:cNvSpPr/>
            <p:nvPr/>
          </p:nvSpPr>
          <p:spPr>
            <a:xfrm>
              <a:off x="8128772" y="4004941"/>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5" name="Flowchart: Magnetic Disk 84"/>
            <p:cNvSpPr/>
            <p:nvPr/>
          </p:nvSpPr>
          <p:spPr>
            <a:xfrm>
              <a:off x="8215615" y="3691519"/>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6" name="Flowchart: Magnetic Disk 85"/>
            <p:cNvSpPr/>
            <p:nvPr/>
          </p:nvSpPr>
          <p:spPr>
            <a:xfrm>
              <a:off x="8039096" y="3381727"/>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7" name="Flowchart: Magnetic Disk 86"/>
            <p:cNvSpPr/>
            <p:nvPr/>
          </p:nvSpPr>
          <p:spPr>
            <a:xfrm>
              <a:off x="8215616" y="3070726"/>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8" name="Flowchart: Magnetic Disk 87"/>
            <p:cNvSpPr/>
            <p:nvPr/>
          </p:nvSpPr>
          <p:spPr>
            <a:xfrm>
              <a:off x="8128772" y="2760934"/>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9" name="Right Arrow 88"/>
            <p:cNvSpPr/>
            <p:nvPr/>
          </p:nvSpPr>
          <p:spPr>
            <a:xfrm>
              <a:off x="7498142"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90" name="TextBox 89"/>
            <p:cNvSpPr txBox="1"/>
            <p:nvPr/>
          </p:nvSpPr>
          <p:spPr>
            <a:xfrm>
              <a:off x="8019244" y="2173834"/>
              <a:ext cx="969754" cy="553998"/>
            </a:xfrm>
            <a:prstGeom prst="rect">
              <a:avLst/>
            </a:prstGeom>
            <a:noFill/>
          </p:spPr>
          <p:txBody>
            <a:bodyPr wrap="none" rtlCol="0">
              <a:spAutoFit/>
            </a:bodyPr>
            <a:lstStyle/>
            <a:p>
              <a:pPr algn="ctr" defTabSz="685800"/>
              <a:r>
                <a:rPr lang="en-US" sz="1500" b="1" dirty="0">
                  <a:solidFill>
                    <a:prstClr val="black"/>
                  </a:solidFill>
                </a:rPr>
                <a:t>Reported </a:t>
              </a:r>
            </a:p>
            <a:p>
              <a:pPr algn="ctr" defTabSz="685800"/>
              <a:r>
                <a:rPr lang="en-US" sz="1500" b="1" dirty="0">
                  <a:solidFill>
                    <a:prstClr val="black"/>
                  </a:solidFill>
                </a:rPr>
                <a:t>Results</a:t>
              </a:r>
            </a:p>
          </p:txBody>
        </p:sp>
        <p:sp>
          <p:nvSpPr>
            <p:cNvPr id="91" name="TextBox 90"/>
            <p:cNvSpPr txBox="1"/>
            <p:nvPr/>
          </p:nvSpPr>
          <p:spPr>
            <a:xfrm>
              <a:off x="833504" y="2289251"/>
              <a:ext cx="559320" cy="323165"/>
            </a:xfrm>
            <a:prstGeom prst="rect">
              <a:avLst/>
            </a:prstGeom>
            <a:noFill/>
          </p:spPr>
          <p:txBody>
            <a:bodyPr wrap="none" rtlCol="0">
              <a:spAutoFit/>
            </a:bodyPr>
            <a:lstStyle/>
            <a:p>
              <a:pPr defTabSz="685800"/>
              <a:r>
                <a:rPr lang="en-US" sz="1500" b="1" dirty="0">
                  <a:solidFill>
                    <a:prstClr val="black"/>
                  </a:solidFill>
                </a:rPr>
                <a:t>Data</a:t>
              </a:r>
            </a:p>
          </p:txBody>
        </p:sp>
        <p:sp>
          <p:nvSpPr>
            <p:cNvPr id="92" name="TextBox 91"/>
            <p:cNvSpPr txBox="1"/>
            <p:nvPr/>
          </p:nvSpPr>
          <p:spPr>
            <a:xfrm>
              <a:off x="5636512"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96" name="Flowchart: Magnetic Disk 95"/>
            <p:cNvSpPr/>
            <p:nvPr/>
          </p:nvSpPr>
          <p:spPr>
            <a:xfrm>
              <a:off x="3316774" y="4625736"/>
              <a:ext cx="750698" cy="449477"/>
            </a:xfrm>
            <a:prstGeom prst="flowChartMagneticDisk">
              <a:avLst/>
            </a:prstGeom>
            <a:solidFill>
              <a:schemeClr val="accent2"/>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425" b="1" dirty="0">
                  <a:solidFill>
                    <a:prstClr val="white"/>
                  </a:solidFill>
                </a:rPr>
                <a:t>Test</a:t>
              </a:r>
            </a:p>
          </p:txBody>
        </p:sp>
        <p:sp>
          <p:nvSpPr>
            <p:cNvPr id="97" name="Flowchart: Magnetic Disk 96"/>
            <p:cNvSpPr/>
            <p:nvPr/>
          </p:nvSpPr>
          <p:spPr>
            <a:xfrm>
              <a:off x="2258467" y="4625736"/>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425" b="1" dirty="0">
                  <a:solidFill>
                    <a:prstClr val="white"/>
                  </a:solidFill>
                </a:rPr>
                <a:t>Training</a:t>
              </a:r>
            </a:p>
          </p:txBody>
        </p:sp>
      </p:grpSp>
      <p:grpSp>
        <p:nvGrpSpPr>
          <p:cNvPr id="66" name="Group 65"/>
          <p:cNvGrpSpPr/>
          <p:nvPr/>
        </p:nvGrpSpPr>
        <p:grpSpPr>
          <a:xfrm>
            <a:off x="128960" y="3653985"/>
            <a:ext cx="8837353" cy="2940526"/>
            <a:chOff x="151645" y="2173834"/>
            <a:chExt cx="8837353" cy="2940526"/>
          </a:xfrm>
        </p:grpSpPr>
        <p:sp>
          <p:nvSpPr>
            <p:cNvPr id="93" name="Right Arrow 92"/>
            <p:cNvSpPr/>
            <p:nvPr/>
          </p:nvSpPr>
          <p:spPr>
            <a:xfrm>
              <a:off x="1637163"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94" name="TextBox 93"/>
            <p:cNvSpPr txBox="1"/>
            <p:nvPr/>
          </p:nvSpPr>
          <p:spPr>
            <a:xfrm>
              <a:off x="151645" y="2894273"/>
              <a:ext cx="664797" cy="323165"/>
            </a:xfrm>
            <a:prstGeom prst="rect">
              <a:avLst/>
            </a:prstGeom>
            <a:noFill/>
          </p:spPr>
          <p:txBody>
            <a:bodyPr wrap="none" rtlCol="0">
              <a:spAutoFit/>
            </a:bodyPr>
            <a:lstStyle/>
            <a:p>
              <a:pPr defTabSz="685800"/>
              <a:r>
                <a:rPr lang="en-US" sz="1500" b="1" dirty="0">
                  <a:solidFill>
                    <a:prstClr val="black"/>
                  </a:solidFill>
                </a:rPr>
                <a:t>Fold 1</a:t>
              </a:r>
            </a:p>
          </p:txBody>
        </p:sp>
        <p:sp>
          <p:nvSpPr>
            <p:cNvPr id="95" name="TextBox 94"/>
            <p:cNvSpPr txBox="1"/>
            <p:nvPr/>
          </p:nvSpPr>
          <p:spPr>
            <a:xfrm>
              <a:off x="151645" y="3244413"/>
              <a:ext cx="664797" cy="323165"/>
            </a:xfrm>
            <a:prstGeom prst="rect">
              <a:avLst/>
            </a:prstGeom>
            <a:noFill/>
          </p:spPr>
          <p:txBody>
            <a:bodyPr wrap="none" rtlCol="0">
              <a:spAutoFit/>
            </a:bodyPr>
            <a:lstStyle/>
            <a:p>
              <a:pPr defTabSz="685800"/>
              <a:r>
                <a:rPr lang="en-US" sz="1500" b="1" dirty="0">
                  <a:solidFill>
                    <a:prstClr val="black"/>
                  </a:solidFill>
                </a:rPr>
                <a:t>Fold 2</a:t>
              </a:r>
            </a:p>
          </p:txBody>
        </p:sp>
        <p:sp>
          <p:nvSpPr>
            <p:cNvPr id="98" name="TextBox 97"/>
            <p:cNvSpPr txBox="1"/>
            <p:nvPr/>
          </p:nvSpPr>
          <p:spPr>
            <a:xfrm rot="5400000">
              <a:off x="273857" y="3594481"/>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99" name="TextBox 98"/>
            <p:cNvSpPr txBox="1"/>
            <p:nvPr/>
          </p:nvSpPr>
          <p:spPr>
            <a:xfrm>
              <a:off x="151645" y="4190516"/>
              <a:ext cx="659989" cy="323165"/>
            </a:xfrm>
            <a:prstGeom prst="rect">
              <a:avLst/>
            </a:prstGeom>
            <a:noFill/>
          </p:spPr>
          <p:txBody>
            <a:bodyPr wrap="none" rtlCol="0">
              <a:spAutoFit/>
            </a:bodyPr>
            <a:lstStyle/>
            <a:p>
              <a:pPr defTabSz="685800"/>
              <a:r>
                <a:rPr lang="en-US" sz="1500" b="1" dirty="0">
                  <a:solidFill>
                    <a:prstClr val="black"/>
                  </a:solidFill>
                </a:rPr>
                <a:t>Fold k</a:t>
              </a:r>
            </a:p>
          </p:txBody>
        </p:sp>
        <p:sp>
          <p:nvSpPr>
            <p:cNvPr id="100" name="Flowchart: Magnetic Disk 99"/>
            <p:cNvSpPr/>
            <p:nvPr/>
          </p:nvSpPr>
          <p:spPr>
            <a:xfrm>
              <a:off x="4367468" y="4664883"/>
              <a:ext cx="750698" cy="449477"/>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defTabSz="685800"/>
              <a:r>
                <a:rPr lang="en-US" sz="1350" b="1" dirty="0">
                  <a:solidFill>
                    <a:prstClr val="white"/>
                  </a:solidFill>
                </a:rPr>
                <a:t>Validation</a:t>
              </a:r>
            </a:p>
          </p:txBody>
        </p:sp>
        <p:sp>
          <p:nvSpPr>
            <p:cNvPr id="101" name="Flowchart: Magnetic Disk 100"/>
            <p:cNvSpPr/>
            <p:nvPr/>
          </p:nvSpPr>
          <p:spPr>
            <a:xfrm>
              <a:off x="3305311" y="4664883"/>
              <a:ext cx="750698" cy="449477"/>
            </a:xfrm>
            <a:prstGeom prst="flowChartMagneticDisk">
              <a:avLst/>
            </a:prstGeom>
            <a:solidFill>
              <a:schemeClr val="accent2"/>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350" b="1" dirty="0">
                  <a:solidFill>
                    <a:prstClr val="white"/>
                  </a:solidFill>
                </a:rPr>
                <a:t>Test</a:t>
              </a:r>
            </a:p>
          </p:txBody>
        </p:sp>
        <p:sp>
          <p:nvSpPr>
            <p:cNvPr id="102" name="Flowchart: Magnetic Disk 101"/>
            <p:cNvSpPr/>
            <p:nvPr/>
          </p:nvSpPr>
          <p:spPr>
            <a:xfrm>
              <a:off x="2247004" y="4664883"/>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350" b="1" dirty="0">
                  <a:solidFill>
                    <a:prstClr val="white"/>
                  </a:solidFill>
                </a:rPr>
                <a:t>Training</a:t>
              </a:r>
            </a:p>
          </p:txBody>
        </p:sp>
        <p:sp>
          <p:nvSpPr>
            <p:cNvPr id="103" name="Flowchart: Magnetic Disk 102"/>
            <p:cNvSpPr/>
            <p:nvPr/>
          </p:nvSpPr>
          <p:spPr>
            <a:xfrm>
              <a:off x="759430" y="4052041"/>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4" name="Flowchart: Magnetic Disk 103"/>
            <p:cNvSpPr/>
            <p:nvPr/>
          </p:nvSpPr>
          <p:spPr>
            <a:xfrm>
              <a:off x="759430" y="3741039"/>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5" name="Flowchart: Magnetic Disk 104"/>
            <p:cNvSpPr/>
            <p:nvPr/>
          </p:nvSpPr>
          <p:spPr>
            <a:xfrm>
              <a:off x="759430" y="3430037"/>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6" name="Flowchart: Magnetic Disk 105"/>
            <p:cNvSpPr/>
            <p:nvPr/>
          </p:nvSpPr>
          <p:spPr>
            <a:xfrm>
              <a:off x="759430" y="3119035"/>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7" name="Flowchart: Magnetic Disk 106"/>
            <p:cNvSpPr/>
            <p:nvPr/>
          </p:nvSpPr>
          <p:spPr>
            <a:xfrm>
              <a:off x="759430" y="2808034"/>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nvGrpSpPr>
            <p:cNvPr id="108" name="Group 107"/>
            <p:cNvGrpSpPr/>
            <p:nvPr/>
          </p:nvGrpSpPr>
          <p:grpSpPr>
            <a:xfrm>
              <a:off x="2247004" y="2759725"/>
              <a:ext cx="750698" cy="1693484"/>
              <a:chOff x="3330656" y="2538245"/>
              <a:chExt cx="1000931" cy="2257979"/>
            </a:xfrm>
          </p:grpSpPr>
          <p:sp>
            <p:nvSpPr>
              <p:cNvPr id="146" name="Flowchart: Magnetic Disk 145"/>
              <p:cNvSpPr/>
              <p:nvPr/>
            </p:nvSpPr>
            <p:spPr>
              <a:xfrm>
                <a:off x="3330656" y="4196922"/>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7" name="Flowchart: Magnetic Disk 146"/>
              <p:cNvSpPr/>
              <p:nvPr/>
            </p:nvSpPr>
            <p:spPr>
              <a:xfrm>
                <a:off x="333065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8" name="Flowchart: Magnetic Disk 147"/>
              <p:cNvSpPr/>
              <p:nvPr/>
            </p:nvSpPr>
            <p:spPr>
              <a:xfrm>
                <a:off x="3330656"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9" name="Flowchart: Magnetic Disk 148"/>
              <p:cNvSpPr/>
              <p:nvPr/>
            </p:nvSpPr>
            <p:spPr>
              <a:xfrm>
                <a:off x="3330656"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50" name="Flowchart: Magnetic Disk 149"/>
              <p:cNvSpPr/>
              <p:nvPr/>
            </p:nvSpPr>
            <p:spPr>
              <a:xfrm>
                <a:off x="3330656" y="2538245"/>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09" name="Group 108"/>
            <p:cNvGrpSpPr/>
            <p:nvPr/>
          </p:nvGrpSpPr>
          <p:grpSpPr>
            <a:xfrm>
              <a:off x="3309162" y="2759725"/>
              <a:ext cx="750698" cy="1693484"/>
              <a:chOff x="4734341" y="2538245"/>
              <a:chExt cx="1000931" cy="2257979"/>
            </a:xfrm>
          </p:grpSpPr>
          <p:sp>
            <p:nvSpPr>
              <p:cNvPr id="141" name="Flowchart: Magnetic Disk 140"/>
              <p:cNvSpPr/>
              <p:nvPr/>
            </p:nvSpPr>
            <p:spPr>
              <a:xfrm>
                <a:off x="473434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2" name="Flowchart: Magnetic Disk 141"/>
              <p:cNvSpPr/>
              <p:nvPr/>
            </p:nvSpPr>
            <p:spPr>
              <a:xfrm>
                <a:off x="4734341"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3" name="Flowchart: Magnetic Disk 142"/>
              <p:cNvSpPr/>
              <p:nvPr/>
            </p:nvSpPr>
            <p:spPr>
              <a:xfrm>
                <a:off x="473434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4" name="Flowchart: Magnetic Disk 143"/>
              <p:cNvSpPr/>
              <p:nvPr/>
            </p:nvSpPr>
            <p:spPr>
              <a:xfrm>
                <a:off x="4734341" y="2952914"/>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5" name="Flowchart: Magnetic Disk 144"/>
              <p:cNvSpPr/>
              <p:nvPr/>
            </p:nvSpPr>
            <p:spPr>
              <a:xfrm>
                <a:off x="4734341" y="2538245"/>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0" name="Group 109"/>
            <p:cNvGrpSpPr/>
            <p:nvPr/>
          </p:nvGrpSpPr>
          <p:grpSpPr>
            <a:xfrm>
              <a:off x="4371319" y="2759725"/>
              <a:ext cx="750698" cy="1693484"/>
              <a:chOff x="6124826" y="2538245"/>
              <a:chExt cx="1000931" cy="2257979"/>
            </a:xfrm>
          </p:grpSpPr>
          <p:sp>
            <p:nvSpPr>
              <p:cNvPr id="136" name="Flowchart: Magnetic Disk 135"/>
              <p:cNvSpPr/>
              <p:nvPr/>
            </p:nvSpPr>
            <p:spPr>
              <a:xfrm>
                <a:off x="6124826"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7" name="Flowchart: Magnetic Disk 136"/>
              <p:cNvSpPr/>
              <p:nvPr/>
            </p:nvSpPr>
            <p:spPr>
              <a:xfrm>
                <a:off x="612482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8" name="Flowchart: Magnetic Disk 137"/>
              <p:cNvSpPr/>
              <p:nvPr/>
            </p:nvSpPr>
            <p:spPr>
              <a:xfrm>
                <a:off x="6124826" y="3367583"/>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9" name="Flowchart: Magnetic Disk 138"/>
              <p:cNvSpPr/>
              <p:nvPr/>
            </p:nvSpPr>
            <p:spPr>
              <a:xfrm>
                <a:off x="6124826" y="2952914"/>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0" name="Flowchart: Magnetic Disk 139"/>
              <p:cNvSpPr/>
              <p:nvPr/>
            </p:nvSpPr>
            <p:spPr>
              <a:xfrm>
                <a:off x="6124826"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1" name="Group 110"/>
            <p:cNvGrpSpPr/>
            <p:nvPr/>
          </p:nvGrpSpPr>
          <p:grpSpPr>
            <a:xfrm>
              <a:off x="5433477" y="2759725"/>
              <a:ext cx="750698" cy="1693484"/>
              <a:chOff x="7515311" y="2538245"/>
              <a:chExt cx="1000931" cy="2257979"/>
            </a:xfrm>
          </p:grpSpPr>
          <p:sp>
            <p:nvSpPr>
              <p:cNvPr id="131" name="Flowchart: Magnetic Disk 130"/>
              <p:cNvSpPr/>
              <p:nvPr/>
            </p:nvSpPr>
            <p:spPr>
              <a:xfrm>
                <a:off x="751531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2" name="Flowchart: Magnetic Disk 131"/>
              <p:cNvSpPr/>
              <p:nvPr/>
            </p:nvSpPr>
            <p:spPr>
              <a:xfrm>
                <a:off x="7515311" y="378225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3" name="Flowchart: Magnetic Disk 132"/>
              <p:cNvSpPr/>
              <p:nvPr/>
            </p:nvSpPr>
            <p:spPr>
              <a:xfrm>
                <a:off x="7515311" y="3367583"/>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4" name="Flowchart: Magnetic Disk 133"/>
              <p:cNvSpPr/>
              <p:nvPr/>
            </p:nvSpPr>
            <p:spPr>
              <a:xfrm>
                <a:off x="7515311"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5" name="Flowchart: Magnetic Disk 134"/>
              <p:cNvSpPr/>
              <p:nvPr/>
            </p:nvSpPr>
            <p:spPr>
              <a:xfrm>
                <a:off x="751531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2" name="Group 111"/>
            <p:cNvGrpSpPr/>
            <p:nvPr/>
          </p:nvGrpSpPr>
          <p:grpSpPr>
            <a:xfrm>
              <a:off x="6495635" y="2759725"/>
              <a:ext cx="750698" cy="1693484"/>
              <a:chOff x="8995497" y="2538245"/>
              <a:chExt cx="1000931" cy="2257979"/>
            </a:xfrm>
          </p:grpSpPr>
          <p:sp>
            <p:nvSpPr>
              <p:cNvPr id="126" name="Flowchart: Magnetic Disk 125"/>
              <p:cNvSpPr/>
              <p:nvPr/>
            </p:nvSpPr>
            <p:spPr>
              <a:xfrm>
                <a:off x="8995497" y="419692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7" name="Flowchart: Magnetic Disk 126"/>
              <p:cNvSpPr/>
              <p:nvPr/>
            </p:nvSpPr>
            <p:spPr>
              <a:xfrm>
                <a:off x="8995497" y="3782252"/>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8" name="Flowchart: Magnetic Disk 127"/>
              <p:cNvSpPr/>
              <p:nvPr/>
            </p:nvSpPr>
            <p:spPr>
              <a:xfrm>
                <a:off x="8995497"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9" name="Flowchart: Magnetic Disk 128"/>
              <p:cNvSpPr/>
              <p:nvPr/>
            </p:nvSpPr>
            <p:spPr>
              <a:xfrm>
                <a:off x="8995497"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0" name="Flowchart: Magnetic Disk 129"/>
              <p:cNvSpPr/>
              <p:nvPr/>
            </p:nvSpPr>
            <p:spPr>
              <a:xfrm>
                <a:off x="8995497"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sp>
          <p:nvSpPr>
            <p:cNvPr id="113" name="TextBox 112"/>
            <p:cNvSpPr txBox="1"/>
            <p:nvPr/>
          </p:nvSpPr>
          <p:spPr>
            <a:xfrm>
              <a:off x="2152622" y="2289251"/>
              <a:ext cx="1016240" cy="323165"/>
            </a:xfrm>
            <a:prstGeom prst="rect">
              <a:avLst/>
            </a:prstGeom>
            <a:noFill/>
          </p:spPr>
          <p:txBody>
            <a:bodyPr wrap="none" rtlCol="0">
              <a:spAutoFit/>
            </a:bodyPr>
            <a:lstStyle/>
            <a:p>
              <a:pPr defTabSz="685800"/>
              <a:r>
                <a:rPr lang="en-US" sz="1500" b="1" dirty="0">
                  <a:solidFill>
                    <a:prstClr val="black"/>
                  </a:solidFill>
                </a:rPr>
                <a:t>Iteration 1</a:t>
              </a:r>
            </a:p>
          </p:txBody>
        </p:sp>
        <p:sp>
          <p:nvSpPr>
            <p:cNvPr id="114" name="TextBox 113"/>
            <p:cNvSpPr txBox="1"/>
            <p:nvPr/>
          </p:nvSpPr>
          <p:spPr>
            <a:xfrm>
              <a:off x="3199858" y="2289251"/>
              <a:ext cx="1016240" cy="323165"/>
            </a:xfrm>
            <a:prstGeom prst="rect">
              <a:avLst/>
            </a:prstGeom>
            <a:noFill/>
          </p:spPr>
          <p:txBody>
            <a:bodyPr wrap="none" rtlCol="0">
              <a:spAutoFit/>
            </a:bodyPr>
            <a:lstStyle/>
            <a:p>
              <a:pPr defTabSz="685800"/>
              <a:r>
                <a:rPr lang="en-US" sz="1500" b="1" dirty="0">
                  <a:solidFill>
                    <a:prstClr val="black"/>
                  </a:solidFill>
                </a:rPr>
                <a:t>Iteration 2</a:t>
              </a:r>
            </a:p>
          </p:txBody>
        </p:sp>
        <p:sp>
          <p:nvSpPr>
            <p:cNvPr id="115" name="TextBox 114"/>
            <p:cNvSpPr txBox="1"/>
            <p:nvPr/>
          </p:nvSpPr>
          <p:spPr>
            <a:xfrm>
              <a:off x="6393754" y="2289251"/>
              <a:ext cx="1011431" cy="323165"/>
            </a:xfrm>
            <a:prstGeom prst="rect">
              <a:avLst/>
            </a:prstGeom>
            <a:noFill/>
          </p:spPr>
          <p:txBody>
            <a:bodyPr wrap="none" rtlCol="0">
              <a:spAutoFit/>
            </a:bodyPr>
            <a:lstStyle/>
            <a:p>
              <a:pPr defTabSz="685800"/>
              <a:r>
                <a:rPr lang="en-US" sz="1500" b="1" dirty="0">
                  <a:solidFill>
                    <a:prstClr val="black"/>
                  </a:solidFill>
                </a:rPr>
                <a:t>Iteration k</a:t>
              </a:r>
            </a:p>
          </p:txBody>
        </p:sp>
        <p:sp>
          <p:nvSpPr>
            <p:cNvPr id="116" name="TextBox 115"/>
            <p:cNvSpPr txBox="1"/>
            <p:nvPr/>
          </p:nvSpPr>
          <p:spPr>
            <a:xfrm>
              <a:off x="4556113"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117" name="Flowchart: Magnetic Disk 116"/>
            <p:cNvSpPr/>
            <p:nvPr/>
          </p:nvSpPr>
          <p:spPr>
            <a:xfrm>
              <a:off x="8128772" y="4004941"/>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18" name="Flowchart: Magnetic Disk 117"/>
            <p:cNvSpPr/>
            <p:nvPr/>
          </p:nvSpPr>
          <p:spPr>
            <a:xfrm>
              <a:off x="8215615" y="3691519"/>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19" name="Flowchart: Magnetic Disk 118"/>
            <p:cNvSpPr/>
            <p:nvPr/>
          </p:nvSpPr>
          <p:spPr>
            <a:xfrm>
              <a:off x="8039096" y="3381727"/>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0" name="Flowchart: Magnetic Disk 119"/>
            <p:cNvSpPr/>
            <p:nvPr/>
          </p:nvSpPr>
          <p:spPr>
            <a:xfrm>
              <a:off x="8215616" y="3070726"/>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1" name="Flowchart: Magnetic Disk 120"/>
            <p:cNvSpPr/>
            <p:nvPr/>
          </p:nvSpPr>
          <p:spPr>
            <a:xfrm>
              <a:off x="8128772" y="2760934"/>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2" name="Right Arrow 121"/>
            <p:cNvSpPr/>
            <p:nvPr/>
          </p:nvSpPr>
          <p:spPr>
            <a:xfrm>
              <a:off x="7498142"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3" name="TextBox 122"/>
            <p:cNvSpPr txBox="1"/>
            <p:nvPr/>
          </p:nvSpPr>
          <p:spPr>
            <a:xfrm>
              <a:off x="8019244" y="2173834"/>
              <a:ext cx="969754" cy="553998"/>
            </a:xfrm>
            <a:prstGeom prst="rect">
              <a:avLst/>
            </a:prstGeom>
            <a:noFill/>
          </p:spPr>
          <p:txBody>
            <a:bodyPr wrap="none" rtlCol="0">
              <a:spAutoFit/>
            </a:bodyPr>
            <a:lstStyle/>
            <a:p>
              <a:pPr algn="ctr" defTabSz="685800"/>
              <a:r>
                <a:rPr lang="en-US" sz="1500" b="1" dirty="0">
                  <a:solidFill>
                    <a:prstClr val="black"/>
                  </a:solidFill>
                </a:rPr>
                <a:t>Reported </a:t>
              </a:r>
            </a:p>
            <a:p>
              <a:pPr algn="ctr" defTabSz="685800"/>
              <a:r>
                <a:rPr lang="en-US" sz="1500" b="1" dirty="0">
                  <a:solidFill>
                    <a:prstClr val="black"/>
                  </a:solidFill>
                </a:rPr>
                <a:t>Results</a:t>
              </a:r>
            </a:p>
          </p:txBody>
        </p:sp>
        <p:sp>
          <p:nvSpPr>
            <p:cNvPr id="124" name="TextBox 123"/>
            <p:cNvSpPr txBox="1"/>
            <p:nvPr/>
          </p:nvSpPr>
          <p:spPr>
            <a:xfrm>
              <a:off x="833504" y="2289251"/>
              <a:ext cx="559320" cy="323165"/>
            </a:xfrm>
            <a:prstGeom prst="rect">
              <a:avLst/>
            </a:prstGeom>
            <a:noFill/>
          </p:spPr>
          <p:txBody>
            <a:bodyPr wrap="none" rtlCol="0">
              <a:spAutoFit/>
            </a:bodyPr>
            <a:lstStyle/>
            <a:p>
              <a:pPr defTabSz="685800"/>
              <a:r>
                <a:rPr lang="en-US" sz="1500" b="1" dirty="0">
                  <a:solidFill>
                    <a:prstClr val="black"/>
                  </a:solidFill>
                </a:rPr>
                <a:t>Data</a:t>
              </a:r>
            </a:p>
          </p:txBody>
        </p:sp>
        <p:sp>
          <p:nvSpPr>
            <p:cNvPr id="125" name="TextBox 124"/>
            <p:cNvSpPr txBox="1"/>
            <p:nvPr/>
          </p:nvSpPr>
          <p:spPr>
            <a:xfrm>
              <a:off x="5636512" y="2241125"/>
              <a:ext cx="320922" cy="323165"/>
            </a:xfrm>
            <a:prstGeom prst="rect">
              <a:avLst/>
            </a:prstGeom>
            <a:noFill/>
          </p:spPr>
          <p:txBody>
            <a:bodyPr wrap="none" rtlCol="0">
              <a:spAutoFit/>
            </a:bodyPr>
            <a:lstStyle/>
            <a:p>
              <a:pPr defTabSz="685800"/>
              <a:r>
                <a:rPr lang="en-US" sz="1500" b="1" dirty="0">
                  <a:solidFill>
                    <a:prstClr val="black"/>
                  </a:solidFill>
                </a:rPr>
                <a:t>…</a:t>
              </a:r>
            </a:p>
          </p:txBody>
        </p:sp>
      </p:grpSp>
    </p:spTree>
    <p:extLst>
      <p:ext uri="{BB962C8B-B14F-4D97-AF65-F5344CB8AC3E}">
        <p14:creationId xmlns:p14="http://schemas.microsoft.com/office/powerpoint/2010/main" val="407368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108728" y="739093"/>
            <a:ext cx="2727542" cy="353943"/>
          </a:xfrm>
          <a:prstGeom prst="rect">
            <a:avLst/>
          </a:prstGeom>
        </p:spPr>
        <p:txBody>
          <a:bodyPr wrap="none">
            <a:spAutoFit/>
          </a:bodyPr>
          <a:lstStyle/>
          <a:p>
            <a:r>
              <a:rPr lang="en-US" sz="1700" b="1" dirty="0">
                <a:solidFill>
                  <a:srgbClr val="31B70D"/>
                </a:solidFill>
              </a:rPr>
              <a:t>W</a:t>
            </a:r>
            <a:r>
              <a:rPr lang="en-US" sz="1700" b="1" dirty="0" smtClean="0">
                <a:solidFill>
                  <a:srgbClr val="31B70D"/>
                </a:solidFill>
              </a:rPr>
              <a:t>hite Blood </a:t>
            </a:r>
            <a:r>
              <a:rPr lang="en-US" sz="1700" b="1" dirty="0">
                <a:solidFill>
                  <a:srgbClr val="31B70D"/>
                </a:solidFill>
              </a:rPr>
              <a:t>C</a:t>
            </a:r>
            <a:r>
              <a:rPr lang="en-US" sz="1700" b="1" dirty="0" smtClean="0">
                <a:solidFill>
                  <a:srgbClr val="31B70D"/>
                </a:solidFill>
              </a:rPr>
              <a:t>ell </a:t>
            </a:r>
            <a:r>
              <a:rPr lang="en-US" sz="1700" b="1" dirty="0">
                <a:solidFill>
                  <a:srgbClr val="31B70D"/>
                </a:solidFill>
              </a:rPr>
              <a:t>L</a:t>
            </a:r>
            <a:r>
              <a:rPr lang="en-US" sz="1700" b="1" dirty="0" smtClean="0">
                <a:solidFill>
                  <a:srgbClr val="31B70D"/>
                </a:solidFill>
              </a:rPr>
              <a:t>ine (</a:t>
            </a:r>
            <a:r>
              <a:rPr lang="en-US" sz="1700" b="1" i="1" dirty="0" smtClean="0">
                <a:solidFill>
                  <a:srgbClr val="31B70D"/>
                </a:solidFill>
              </a:rPr>
              <a:t>OT-II</a:t>
            </a:r>
            <a:r>
              <a:rPr lang="en-US" sz="1700" b="1" dirty="0" smtClean="0">
                <a:solidFill>
                  <a:srgbClr val="31B70D"/>
                </a:solidFill>
              </a:rPr>
              <a:t>)</a:t>
            </a:r>
            <a:endParaRPr lang="en-US" sz="1700" b="1" dirty="0">
              <a:solidFill>
                <a:srgbClr val="31B70D"/>
              </a:solidFill>
            </a:endParaRPr>
          </a:p>
        </p:txBody>
      </p:sp>
      <p:sp>
        <p:nvSpPr>
          <p:cNvPr id="20" name="TextBox 19"/>
          <p:cNvSpPr txBox="1"/>
          <p:nvPr/>
        </p:nvSpPr>
        <p:spPr>
          <a:xfrm>
            <a:off x="3564612" y="100603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4" name="TextBox 23"/>
          <p:cNvSpPr txBox="1"/>
          <p:nvPr/>
        </p:nvSpPr>
        <p:spPr>
          <a:xfrm>
            <a:off x="3648866" y="2588462"/>
            <a:ext cx="1764201" cy="338554"/>
          </a:xfrm>
          <a:prstGeom prst="rect">
            <a:avLst/>
          </a:prstGeom>
          <a:noFill/>
        </p:spPr>
        <p:txBody>
          <a:bodyPr wrap="none" rtlCol="0">
            <a:spAutoFit/>
          </a:bodyPr>
          <a:lstStyle/>
          <a:p>
            <a:pPr algn="ctr"/>
            <a:r>
              <a:rPr lang="en-US" altLang="zh-CN" sz="1600" b="1" i="1" dirty="0" smtClean="0">
                <a:solidFill>
                  <a:schemeClr val="tx1">
                    <a:lumMod val="50000"/>
                    <a:lumOff val="50000"/>
                  </a:schemeClr>
                </a:solidFill>
              </a:rPr>
              <a:t>Optical Loss </a:t>
            </a:r>
            <a:r>
              <a:rPr lang="en-US" sz="1600" b="1" i="1" dirty="0" smtClean="0">
                <a:solidFill>
                  <a:schemeClr val="tx1">
                    <a:lumMod val="50000"/>
                    <a:lumOff val="50000"/>
                  </a:schemeClr>
                </a:solidFill>
              </a:rPr>
              <a:t>Image</a:t>
            </a:r>
            <a:endParaRPr lang="en-US" sz="1600" b="1" i="1" dirty="0">
              <a:solidFill>
                <a:schemeClr val="tx1">
                  <a:lumMod val="50000"/>
                  <a:lumOff val="50000"/>
                </a:schemeClr>
              </a:solidFill>
            </a:endParaRPr>
          </a:p>
        </p:txBody>
      </p:sp>
      <p:pic>
        <p:nvPicPr>
          <p:cNvPr id="2" name="Picture 1" descr="OTII675_OPD_correcte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28" y="1276229"/>
            <a:ext cx="8876714" cy="670440"/>
          </a:xfrm>
          <a:prstGeom prst="rect">
            <a:avLst/>
          </a:prstGeom>
        </p:spPr>
      </p:pic>
      <p:pic>
        <p:nvPicPr>
          <p:cNvPr id="3" name="Picture 2" descr="OTII675_intensity_normalize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28" y="2006222"/>
            <a:ext cx="8876714" cy="672375"/>
          </a:xfrm>
          <a:prstGeom prst="rect">
            <a:avLst/>
          </a:prstGeom>
        </p:spPr>
      </p:pic>
      <p:sp>
        <p:nvSpPr>
          <p:cNvPr id="5" name="Rounded Rectangle 4"/>
          <p:cNvSpPr/>
          <p:nvPr/>
        </p:nvSpPr>
        <p:spPr>
          <a:xfrm>
            <a:off x="36497" y="1046653"/>
            <a:ext cx="9015413" cy="1856512"/>
          </a:xfrm>
          <a:prstGeom prst="roundRect">
            <a:avLst>
              <a:gd name="adj" fmla="val 9346"/>
            </a:avLst>
          </a:prstGeom>
          <a:noFill/>
          <a:ln w="38100" cmpd="sng">
            <a:solidFill>
              <a:srgbClr val="31B70D"/>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18" name="Rectangle 17"/>
          <p:cNvSpPr/>
          <p:nvPr/>
        </p:nvSpPr>
        <p:spPr>
          <a:xfrm>
            <a:off x="108728" y="2928377"/>
            <a:ext cx="3103735" cy="353943"/>
          </a:xfrm>
          <a:prstGeom prst="rect">
            <a:avLst/>
          </a:prstGeom>
        </p:spPr>
        <p:txBody>
          <a:bodyPr wrap="none">
            <a:spAutoFit/>
          </a:bodyPr>
          <a:lstStyle/>
          <a:p>
            <a:r>
              <a:rPr lang="en-US" sz="1700" b="1" dirty="0">
                <a:solidFill>
                  <a:srgbClr val="FF3300"/>
                </a:solidFill>
              </a:rPr>
              <a:t>Colon </a:t>
            </a:r>
            <a:r>
              <a:rPr lang="en-US" sz="1700" b="1" dirty="0" smtClean="0">
                <a:solidFill>
                  <a:srgbClr val="FF3300"/>
                </a:solidFill>
              </a:rPr>
              <a:t>Cancer Cell Line (</a:t>
            </a:r>
            <a:r>
              <a:rPr lang="en-US" sz="1700" b="1" i="1" dirty="0" smtClean="0">
                <a:solidFill>
                  <a:srgbClr val="FF3300"/>
                </a:solidFill>
              </a:rPr>
              <a:t>SW-480</a:t>
            </a:r>
            <a:r>
              <a:rPr lang="en-US" sz="1700" b="1" dirty="0" smtClean="0">
                <a:solidFill>
                  <a:srgbClr val="FF3300"/>
                </a:solidFill>
              </a:rPr>
              <a:t>) </a:t>
            </a:r>
            <a:endParaRPr lang="en-US" sz="1700" b="1" dirty="0">
              <a:solidFill>
                <a:srgbClr val="FF3300"/>
              </a:solidFill>
            </a:endParaRPr>
          </a:p>
        </p:txBody>
      </p:sp>
      <p:sp>
        <p:nvSpPr>
          <p:cNvPr id="26" name="TextBox 25"/>
          <p:cNvSpPr txBox="1"/>
          <p:nvPr/>
        </p:nvSpPr>
        <p:spPr>
          <a:xfrm>
            <a:off x="3564612" y="319627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7" name="TextBox 26"/>
          <p:cNvSpPr txBox="1"/>
          <p:nvPr/>
        </p:nvSpPr>
        <p:spPr>
          <a:xfrm>
            <a:off x="3648866" y="4778702"/>
            <a:ext cx="1764201" cy="338554"/>
          </a:xfrm>
          <a:prstGeom prst="rect">
            <a:avLst/>
          </a:prstGeom>
          <a:noFill/>
        </p:spPr>
        <p:txBody>
          <a:bodyPr wrap="none" rtlCol="0">
            <a:spAutoFit/>
          </a:bodyPr>
          <a:lstStyle/>
          <a:p>
            <a:pPr algn="ctr"/>
            <a:r>
              <a:rPr lang="en-US" sz="1600" b="1" i="1" dirty="0" smtClean="0">
                <a:solidFill>
                  <a:schemeClr val="tx1">
                    <a:lumMod val="50000"/>
                    <a:lumOff val="50000"/>
                  </a:schemeClr>
                </a:solidFill>
              </a:rPr>
              <a:t>Optical Loss Image</a:t>
            </a:r>
            <a:endParaRPr lang="en-US" sz="1600" b="1" i="1" dirty="0">
              <a:solidFill>
                <a:schemeClr val="tx1">
                  <a:lumMod val="50000"/>
                  <a:lumOff val="50000"/>
                </a:schemeClr>
              </a:solidFill>
            </a:endParaRPr>
          </a:p>
        </p:txBody>
      </p:sp>
      <p:pic>
        <p:nvPicPr>
          <p:cNvPr id="6" name="Picture 5" descr="SW480048_OPD_correcte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728" y="3466469"/>
            <a:ext cx="8876714" cy="670441"/>
          </a:xfrm>
          <a:prstGeom prst="rect">
            <a:avLst/>
          </a:prstGeom>
        </p:spPr>
      </p:pic>
      <p:pic>
        <p:nvPicPr>
          <p:cNvPr id="7" name="Picture 6" descr="SW480048_intensity_normalized.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728" y="4199076"/>
            <a:ext cx="8876714" cy="670441"/>
          </a:xfrm>
          <a:prstGeom prst="rect">
            <a:avLst/>
          </a:prstGeom>
        </p:spPr>
      </p:pic>
      <p:sp>
        <p:nvSpPr>
          <p:cNvPr id="14" name="Rounded Rectangle 13"/>
          <p:cNvSpPr/>
          <p:nvPr/>
        </p:nvSpPr>
        <p:spPr>
          <a:xfrm>
            <a:off x="39378" y="3224790"/>
            <a:ext cx="9015413" cy="1856232"/>
          </a:xfrm>
          <a:prstGeom prst="roundRect">
            <a:avLst>
              <a:gd name="adj" fmla="val 8783"/>
            </a:avLst>
          </a:prstGeom>
          <a:noFill/>
          <a:ln w="38100" cmpd="sng">
            <a:solidFill>
              <a:srgbClr val="FF330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2" name="Right Arrow 21"/>
          <p:cNvSpPr/>
          <p:nvPr/>
        </p:nvSpPr>
        <p:spPr>
          <a:xfrm>
            <a:off x="312550" y="3898012"/>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3" name="Right Arrow 22"/>
          <p:cNvSpPr/>
          <p:nvPr/>
        </p:nvSpPr>
        <p:spPr>
          <a:xfrm>
            <a:off x="312550" y="4610237"/>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9" name="TextBox 28"/>
          <p:cNvSpPr txBox="1"/>
          <p:nvPr/>
        </p:nvSpPr>
        <p:spPr>
          <a:xfrm>
            <a:off x="100871" y="3712551"/>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32" name="TextBox 31"/>
          <p:cNvSpPr txBox="1"/>
          <p:nvPr/>
        </p:nvSpPr>
        <p:spPr>
          <a:xfrm>
            <a:off x="100871" y="4404905"/>
            <a:ext cx="746743" cy="276999"/>
          </a:xfrm>
          <a:prstGeom prst="rect">
            <a:avLst/>
          </a:prstGeom>
          <a:noFill/>
        </p:spPr>
        <p:txBody>
          <a:bodyPr wrap="none" rtlCol="0">
            <a:spAutoFit/>
          </a:bodyPr>
          <a:lstStyle/>
          <a:p>
            <a:r>
              <a:rPr lang="en-US" sz="1200" dirty="0" smtClean="0"/>
              <a:t>Cell Flow</a:t>
            </a:r>
            <a:endParaRPr lang="en-US" sz="1200" dirty="0"/>
          </a:p>
        </p:txBody>
      </p:sp>
      <p:sp>
        <p:nvSpPr>
          <p:cNvPr id="35" name="TextBox 34"/>
          <p:cNvSpPr txBox="1"/>
          <p:nvPr/>
        </p:nvSpPr>
        <p:spPr>
          <a:xfrm flipH="1">
            <a:off x="7871912" y="3798913"/>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34" name="Straight Arrow Connector 33"/>
          <p:cNvCxnSpPr/>
          <p:nvPr/>
        </p:nvCxnSpPr>
        <p:spPr>
          <a:xfrm>
            <a:off x="8126988" y="4073805"/>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54" name="Right Arrow 53"/>
          <p:cNvSpPr/>
          <p:nvPr/>
        </p:nvSpPr>
        <p:spPr>
          <a:xfrm>
            <a:off x="321218" y="1705158"/>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5" name="Right Arrow 54"/>
          <p:cNvSpPr/>
          <p:nvPr/>
        </p:nvSpPr>
        <p:spPr>
          <a:xfrm>
            <a:off x="321218" y="2417383"/>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6" name="TextBox 55"/>
          <p:cNvSpPr txBox="1"/>
          <p:nvPr/>
        </p:nvSpPr>
        <p:spPr>
          <a:xfrm>
            <a:off x="109539" y="1519697"/>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57" name="TextBox 56"/>
          <p:cNvSpPr txBox="1"/>
          <p:nvPr/>
        </p:nvSpPr>
        <p:spPr>
          <a:xfrm>
            <a:off x="109539" y="2212051"/>
            <a:ext cx="746743" cy="276999"/>
          </a:xfrm>
          <a:prstGeom prst="rect">
            <a:avLst/>
          </a:prstGeom>
          <a:noFill/>
        </p:spPr>
        <p:txBody>
          <a:bodyPr wrap="none" rtlCol="0">
            <a:spAutoFit/>
          </a:bodyPr>
          <a:lstStyle/>
          <a:p>
            <a:r>
              <a:rPr lang="en-US" sz="1200" dirty="0" smtClean="0"/>
              <a:t>Cell Flow</a:t>
            </a:r>
            <a:endParaRPr lang="en-US" sz="1200" dirty="0"/>
          </a:p>
        </p:txBody>
      </p:sp>
      <p:sp>
        <p:nvSpPr>
          <p:cNvPr id="65" name="TextBox 64"/>
          <p:cNvSpPr txBox="1"/>
          <p:nvPr/>
        </p:nvSpPr>
        <p:spPr>
          <a:xfrm flipH="1">
            <a:off x="7871912" y="2335161"/>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6" name="Straight Arrow Connector 65"/>
          <p:cNvCxnSpPr/>
          <p:nvPr/>
        </p:nvCxnSpPr>
        <p:spPr>
          <a:xfrm>
            <a:off x="8126988" y="2610053"/>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flipH="1">
            <a:off x="7871912" y="1608310"/>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9" name="Straight Arrow Connector 68"/>
          <p:cNvCxnSpPr/>
          <p:nvPr/>
        </p:nvCxnSpPr>
        <p:spPr>
          <a:xfrm>
            <a:off x="8126988" y="1883202"/>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flipH="1">
            <a:off x="7871912" y="4526924"/>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72" name="Straight Arrow Connector 71"/>
          <p:cNvCxnSpPr/>
          <p:nvPr/>
        </p:nvCxnSpPr>
        <p:spPr>
          <a:xfrm>
            <a:off x="8126988" y="4801816"/>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70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80476" y="82049"/>
            <a:ext cx="7791457" cy="6547351"/>
            <a:chOff x="336543" y="403783"/>
            <a:chExt cx="7791457" cy="6547351"/>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11533" b="4530"/>
            <a:stretch/>
          </p:blipFill>
          <p:spPr>
            <a:xfrm>
              <a:off x="336543" y="403783"/>
              <a:ext cx="7791457" cy="6547351"/>
            </a:xfrm>
            <a:prstGeom prst="rect">
              <a:avLst/>
            </a:prstGeom>
          </p:spPr>
        </p:pic>
        <p:grpSp>
          <p:nvGrpSpPr>
            <p:cNvPr id="3" name="Group 2"/>
            <p:cNvGrpSpPr/>
            <p:nvPr/>
          </p:nvGrpSpPr>
          <p:grpSpPr>
            <a:xfrm flipV="1">
              <a:off x="6806009" y="1374809"/>
              <a:ext cx="62865" cy="315781"/>
              <a:chOff x="5226945" y="1596518"/>
              <a:chExt cx="62865" cy="315781"/>
            </a:xfrm>
          </p:grpSpPr>
          <p:sp>
            <p:nvSpPr>
              <p:cNvPr id="6" name="Oval 5"/>
              <p:cNvSpPr/>
              <p:nvPr/>
            </p:nvSpPr>
            <p:spPr>
              <a:xfrm>
                <a:off x="5226945" y="1596518"/>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7" name="Oval 6"/>
              <p:cNvSpPr/>
              <p:nvPr/>
            </p:nvSpPr>
            <p:spPr>
              <a:xfrm>
                <a:off x="5226945" y="1852291"/>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grpSp>
    </p:spTree>
    <p:extLst>
      <p:ext uri="{BB962C8B-B14F-4D97-AF65-F5344CB8AC3E}">
        <p14:creationId xmlns:p14="http://schemas.microsoft.com/office/powerpoint/2010/main" val="2751033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1388875" y="1206786"/>
            <a:ext cx="3414093" cy="3495438"/>
            <a:chOff x="1413204" y="1142610"/>
            <a:chExt cx="3566907" cy="3651893"/>
          </a:xfrm>
        </p:grpSpPr>
        <p:pic>
          <p:nvPicPr>
            <p:cNvPr id="3" name="Picture 2"/>
            <p:cNvPicPr>
              <a:picLocks noChangeAspect="1"/>
            </p:cNvPicPr>
            <p:nvPr/>
          </p:nvPicPr>
          <p:blipFill rotWithShape="1">
            <a:blip r:embed="rId3"/>
            <a:srcRect l="216" r="53403" b="554"/>
            <a:stretch/>
          </p:blipFill>
          <p:spPr>
            <a:xfrm>
              <a:off x="1413204" y="1142610"/>
              <a:ext cx="3562475" cy="3651893"/>
            </a:xfrm>
            <a:prstGeom prst="rect">
              <a:avLst/>
            </a:prstGeom>
          </p:spPr>
        </p:pic>
        <p:grpSp>
          <p:nvGrpSpPr>
            <p:cNvPr id="4" name="Group 3"/>
            <p:cNvGrpSpPr/>
            <p:nvPr/>
          </p:nvGrpSpPr>
          <p:grpSpPr>
            <a:xfrm>
              <a:off x="1840047" y="1670363"/>
              <a:ext cx="3140064" cy="3120764"/>
              <a:chOff x="3324643" y="2543276"/>
              <a:chExt cx="3901917" cy="3596886"/>
            </a:xfrm>
          </p:grpSpPr>
          <p:sp>
            <p:nvSpPr>
              <p:cNvPr id="5" name="Rectangle 4"/>
              <p:cNvSpPr/>
              <p:nvPr/>
            </p:nvSpPr>
            <p:spPr>
              <a:xfrm flipV="1">
                <a:off x="5264791" y="4320899"/>
                <a:ext cx="854189" cy="781957"/>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6099383" y="5102855"/>
                <a:ext cx="1127177" cy="1030055"/>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3324643" y="2543276"/>
                <a:ext cx="1969183" cy="1782898"/>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4833294" y="3947032"/>
                <a:ext cx="382253" cy="381118"/>
              </a:xfrm>
              <a:prstGeom prst="rect">
                <a:avLst/>
              </a:prstGeom>
              <a:noFill/>
            </p:spPr>
            <p:txBody>
              <a:bodyPr wrap="none" rtlCol="0">
                <a:spAutoFit/>
              </a:bodyPr>
              <a:lstStyle/>
              <a:p>
                <a:r>
                  <a:rPr lang="en-US" sz="2000" b="1" dirty="0" smtClean="0">
                    <a:solidFill>
                      <a:srgbClr val="1F77B4"/>
                    </a:solidFill>
                  </a:rPr>
                  <a:t>1 </a:t>
                </a:r>
                <a:endParaRPr lang="en-US" sz="2000" b="1" dirty="0">
                  <a:solidFill>
                    <a:srgbClr val="1F77B4"/>
                  </a:solidFill>
                </a:endParaRPr>
              </a:p>
            </p:txBody>
          </p:sp>
          <p:sp>
            <p:nvSpPr>
              <p:cNvPr id="10" name="TextBox 9"/>
              <p:cNvSpPr txBox="1"/>
              <p:nvPr/>
            </p:nvSpPr>
            <p:spPr>
              <a:xfrm>
                <a:off x="5785434" y="4728989"/>
                <a:ext cx="322989" cy="381118"/>
              </a:xfrm>
              <a:prstGeom prst="rect">
                <a:avLst/>
              </a:prstGeom>
              <a:noFill/>
            </p:spPr>
            <p:txBody>
              <a:bodyPr wrap="none" rtlCol="0">
                <a:spAutoFit/>
              </a:bodyPr>
              <a:lstStyle/>
              <a:p>
                <a:r>
                  <a:rPr lang="en-US" sz="2000" b="1" dirty="0">
                    <a:solidFill>
                      <a:srgbClr val="FF7F0E"/>
                    </a:solidFill>
                  </a:rPr>
                  <a:t>2</a:t>
                </a:r>
              </a:p>
            </p:txBody>
          </p:sp>
          <p:sp>
            <p:nvSpPr>
              <p:cNvPr id="11" name="TextBox 10"/>
              <p:cNvSpPr txBox="1"/>
              <p:nvPr/>
            </p:nvSpPr>
            <p:spPr>
              <a:xfrm>
                <a:off x="6844747" y="5759044"/>
                <a:ext cx="322989" cy="381118"/>
              </a:xfrm>
              <a:prstGeom prst="rect">
                <a:avLst/>
              </a:prstGeom>
              <a:noFill/>
            </p:spPr>
            <p:txBody>
              <a:bodyPr wrap="none" rtlCol="0">
                <a:spAutoFit/>
              </a:bodyPr>
              <a:lstStyle/>
              <a:p>
                <a:r>
                  <a:rPr lang="en-US" sz="2000" b="1" dirty="0" smtClean="0">
                    <a:solidFill>
                      <a:srgbClr val="2CA02C"/>
                    </a:solidFill>
                  </a:rPr>
                  <a:t>3</a:t>
                </a:r>
                <a:endParaRPr lang="en-US" sz="2000" b="1" dirty="0">
                  <a:solidFill>
                    <a:srgbClr val="2CA02C"/>
                  </a:solidFill>
                </a:endParaRPr>
              </a:p>
            </p:txBody>
          </p:sp>
        </p:grpSp>
      </p:grpSp>
      <p:sp>
        <p:nvSpPr>
          <p:cNvPr id="12" name="TextBox 11"/>
          <p:cNvSpPr txBox="1"/>
          <p:nvPr/>
        </p:nvSpPr>
        <p:spPr>
          <a:xfrm>
            <a:off x="76352" y="1208828"/>
            <a:ext cx="1354858" cy="3573351"/>
          </a:xfrm>
          <a:prstGeom prst="rect">
            <a:avLst/>
          </a:prstGeom>
          <a:noFill/>
        </p:spPr>
        <p:txBody>
          <a:bodyPr wrap="none" rtlCol="0">
            <a:spAutoFit/>
          </a:bodyPr>
          <a:lstStyle/>
          <a:p>
            <a:pPr algn="r">
              <a:lnSpc>
                <a:spcPts val="1700"/>
              </a:lnSpc>
            </a:pPr>
            <a:r>
              <a:rPr lang="en-US" sz="1400" dirty="0" smtClean="0">
                <a:solidFill>
                  <a:srgbClr val="1F77B4"/>
                </a:solidFill>
              </a:rPr>
              <a:t>Circularity</a:t>
            </a:r>
            <a:endParaRPr lang="en-US" sz="1400" dirty="0">
              <a:solidFill>
                <a:srgbClr val="1F77B4"/>
              </a:solidFill>
            </a:endParaRPr>
          </a:p>
          <a:p>
            <a:pPr algn="r">
              <a:lnSpc>
                <a:spcPts val="1700"/>
              </a:lnSpc>
            </a:pPr>
            <a:r>
              <a:rPr lang="en-US" sz="1400" dirty="0" smtClean="0">
                <a:solidFill>
                  <a:srgbClr val="1F77B4"/>
                </a:solidFill>
              </a:rPr>
              <a:t>Orientation</a:t>
            </a:r>
            <a:endParaRPr lang="en-US" sz="1400" dirty="0">
              <a:solidFill>
                <a:srgbClr val="1F77B4"/>
              </a:solidFill>
            </a:endParaRPr>
          </a:p>
          <a:p>
            <a:pPr algn="r">
              <a:lnSpc>
                <a:spcPts val="1700"/>
              </a:lnSpc>
            </a:pPr>
            <a:r>
              <a:rPr lang="en-US" sz="1400" dirty="0" smtClean="0">
                <a:solidFill>
                  <a:srgbClr val="1F77B4"/>
                </a:solidFill>
              </a:rPr>
              <a:t>Diameter-RB</a:t>
            </a:r>
            <a:endParaRPr lang="en-US" sz="1400" dirty="0">
              <a:solidFill>
                <a:srgbClr val="1F77B4"/>
              </a:solidFill>
            </a:endParaRPr>
          </a:p>
          <a:p>
            <a:pPr algn="r">
              <a:lnSpc>
                <a:spcPts val="1700"/>
              </a:lnSpc>
            </a:pPr>
            <a:r>
              <a:rPr lang="en-US" sz="1400" dirty="0" smtClean="0">
                <a:solidFill>
                  <a:srgbClr val="1F77B4"/>
                </a:solidFill>
              </a:rPr>
              <a:t>Diameter-FL</a:t>
            </a:r>
            <a:endParaRPr lang="en-US" sz="1400" dirty="0">
              <a:solidFill>
                <a:srgbClr val="1F77B4"/>
              </a:solidFill>
            </a:endParaRPr>
          </a:p>
          <a:p>
            <a:pPr algn="r">
              <a:lnSpc>
                <a:spcPts val="170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gn="r">
              <a:lnSpc>
                <a:spcPts val="170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gn="r">
              <a:lnSpc>
                <a:spcPts val="1700"/>
              </a:lnSpc>
            </a:pPr>
            <a:r>
              <a:rPr lang="en-US" sz="1400" dirty="0" smtClean="0">
                <a:solidFill>
                  <a:srgbClr val="1F77B4"/>
                </a:solidFill>
              </a:rPr>
              <a:t>Perimeter</a:t>
            </a:r>
            <a:endParaRPr lang="en-US" sz="1400" dirty="0">
              <a:solidFill>
                <a:srgbClr val="1F77B4"/>
              </a:solidFill>
            </a:endParaRPr>
          </a:p>
          <a:p>
            <a:pPr algn="r">
              <a:lnSpc>
                <a:spcPts val="170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gn="r">
              <a:lnSpc>
                <a:spcPts val="170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gn="r">
              <a:lnSpc>
                <a:spcPts val="1700"/>
              </a:lnSpc>
            </a:pPr>
            <a:r>
              <a:rPr lang="en-US" sz="1400" dirty="0" smtClean="0">
                <a:solidFill>
                  <a:srgbClr val="FF7F0E"/>
                </a:solidFill>
              </a:rPr>
              <a:t>OPD-1</a:t>
            </a:r>
            <a:endParaRPr lang="en-US" sz="1400" dirty="0">
              <a:solidFill>
                <a:srgbClr val="FF7F0E"/>
              </a:solidFill>
            </a:endParaRPr>
          </a:p>
          <a:p>
            <a:pPr algn="r">
              <a:lnSpc>
                <a:spcPts val="1700"/>
              </a:lnSpc>
            </a:pPr>
            <a:r>
              <a:rPr lang="en-US" sz="1400" dirty="0" smtClean="0">
                <a:solidFill>
                  <a:srgbClr val="FF7F0E"/>
                </a:solidFill>
              </a:rPr>
              <a:t>OPD-2</a:t>
            </a:r>
            <a:endParaRPr lang="en-US" sz="1400" dirty="0">
              <a:solidFill>
                <a:srgbClr val="FF7F0E"/>
              </a:solidFill>
            </a:endParaRPr>
          </a:p>
          <a:p>
            <a:pPr algn="r">
              <a:lnSpc>
                <a:spcPts val="1700"/>
              </a:lnSpc>
            </a:pPr>
            <a:r>
              <a:rPr lang="en-US" sz="1400" dirty="0">
                <a:solidFill>
                  <a:srgbClr val="FF7F0E"/>
                </a:solidFill>
              </a:rPr>
              <a:t>Refractive Index</a:t>
            </a:r>
          </a:p>
          <a:p>
            <a:pPr algn="r">
              <a:lnSpc>
                <a:spcPts val="1700"/>
              </a:lnSpc>
            </a:pPr>
            <a:r>
              <a:rPr lang="en-US" sz="1400" dirty="0" smtClean="0">
                <a:solidFill>
                  <a:srgbClr val="2CA02C"/>
                </a:solidFill>
              </a:rPr>
              <a:t>Absorption-1</a:t>
            </a:r>
            <a:endParaRPr lang="en-US" sz="1400" dirty="0">
              <a:solidFill>
                <a:srgbClr val="2CA02C"/>
              </a:solidFill>
            </a:endParaRPr>
          </a:p>
          <a:p>
            <a:pPr algn="r">
              <a:lnSpc>
                <a:spcPts val="1700"/>
              </a:lnSpc>
            </a:pPr>
            <a:r>
              <a:rPr lang="en-US" sz="1400" dirty="0" smtClean="0">
                <a:solidFill>
                  <a:srgbClr val="2CA02C"/>
                </a:solidFill>
              </a:rPr>
              <a:t>Absorption-2</a:t>
            </a:r>
            <a:endParaRPr lang="en-US" sz="1400" dirty="0">
              <a:solidFill>
                <a:srgbClr val="2CA02C"/>
              </a:solidFill>
            </a:endParaRPr>
          </a:p>
          <a:p>
            <a:pPr algn="r">
              <a:lnSpc>
                <a:spcPts val="1700"/>
              </a:lnSpc>
            </a:pPr>
            <a:r>
              <a:rPr lang="en-US" sz="1400" dirty="0" smtClean="0">
                <a:solidFill>
                  <a:srgbClr val="2CA02C"/>
                </a:solidFill>
              </a:rPr>
              <a:t>Scattering-1</a:t>
            </a:r>
            <a:endParaRPr lang="en-US" sz="1400" dirty="0">
              <a:solidFill>
                <a:srgbClr val="2CA02C"/>
              </a:solidFill>
            </a:endParaRPr>
          </a:p>
          <a:p>
            <a:pPr algn="r">
              <a:lnSpc>
                <a:spcPts val="1700"/>
              </a:lnSpc>
            </a:pPr>
            <a:r>
              <a:rPr lang="en-US" sz="1400" dirty="0" smtClean="0">
                <a:solidFill>
                  <a:srgbClr val="2CA02C"/>
                </a:solidFill>
              </a:rPr>
              <a:t>Scattering-2</a:t>
            </a:r>
            <a:endParaRPr lang="en-US" sz="1400" dirty="0">
              <a:solidFill>
                <a:srgbClr val="2CA02C"/>
              </a:solidFill>
            </a:endParaRPr>
          </a:p>
        </p:txBody>
      </p:sp>
      <p:sp>
        <p:nvSpPr>
          <p:cNvPr id="13" name="TextBox 12"/>
          <p:cNvSpPr txBox="1"/>
          <p:nvPr/>
        </p:nvSpPr>
        <p:spPr>
          <a:xfrm rot="5400000" flipV="1">
            <a:off x="2437539" y="-1148290"/>
            <a:ext cx="1354858" cy="3573351"/>
          </a:xfrm>
          <a:prstGeom prst="rect">
            <a:avLst/>
          </a:prstGeom>
          <a:noFill/>
        </p:spPr>
        <p:txBody>
          <a:bodyPr wrap="none" rtlCol="0">
            <a:spAutoFit/>
          </a:bodyPr>
          <a:lstStyle/>
          <a:p>
            <a:pPr>
              <a:lnSpc>
                <a:spcPts val="1740"/>
              </a:lnSpc>
            </a:pPr>
            <a:r>
              <a:rPr lang="en-US" sz="1400" dirty="0" smtClean="0">
                <a:solidFill>
                  <a:srgbClr val="1F77B4"/>
                </a:solidFill>
              </a:rPr>
              <a:t>Circularity</a:t>
            </a:r>
            <a:endParaRPr lang="en-US" sz="1400" dirty="0">
              <a:solidFill>
                <a:srgbClr val="1F77B4"/>
              </a:solidFill>
            </a:endParaRPr>
          </a:p>
          <a:p>
            <a:pPr>
              <a:lnSpc>
                <a:spcPts val="1740"/>
              </a:lnSpc>
            </a:pPr>
            <a:r>
              <a:rPr lang="en-US" sz="1400" dirty="0" smtClean="0">
                <a:solidFill>
                  <a:srgbClr val="1F77B4"/>
                </a:solidFill>
              </a:rPr>
              <a:t>Orientation</a:t>
            </a:r>
            <a:endParaRPr lang="en-US" sz="1400" dirty="0">
              <a:solidFill>
                <a:srgbClr val="1F77B4"/>
              </a:solidFill>
            </a:endParaRPr>
          </a:p>
          <a:p>
            <a:pPr>
              <a:lnSpc>
                <a:spcPts val="1740"/>
              </a:lnSpc>
            </a:pPr>
            <a:r>
              <a:rPr lang="en-US" sz="1400" dirty="0" smtClean="0">
                <a:solidFill>
                  <a:srgbClr val="1F77B4"/>
                </a:solidFill>
              </a:rPr>
              <a:t>Diameter-RB</a:t>
            </a:r>
            <a:endParaRPr lang="en-US" sz="1400" dirty="0">
              <a:solidFill>
                <a:srgbClr val="1F77B4"/>
              </a:solidFill>
            </a:endParaRPr>
          </a:p>
          <a:p>
            <a:pPr>
              <a:lnSpc>
                <a:spcPts val="1740"/>
              </a:lnSpc>
            </a:pPr>
            <a:r>
              <a:rPr lang="en-US" sz="1400" dirty="0" smtClean="0">
                <a:solidFill>
                  <a:srgbClr val="1F77B4"/>
                </a:solidFill>
              </a:rPr>
              <a:t>Diameter-FL</a:t>
            </a:r>
            <a:endParaRPr lang="en-US" sz="1400" dirty="0">
              <a:solidFill>
                <a:srgbClr val="1F77B4"/>
              </a:solidFill>
            </a:endParaRPr>
          </a:p>
          <a:p>
            <a:pPr>
              <a:lnSpc>
                <a:spcPts val="174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nSpc>
                <a:spcPts val="174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nSpc>
                <a:spcPts val="1740"/>
              </a:lnSpc>
            </a:pPr>
            <a:r>
              <a:rPr lang="en-US" sz="1400" dirty="0" smtClean="0">
                <a:solidFill>
                  <a:srgbClr val="1F77B4"/>
                </a:solidFill>
              </a:rPr>
              <a:t>Perimeter</a:t>
            </a:r>
            <a:endParaRPr lang="en-US" sz="1400" dirty="0">
              <a:solidFill>
                <a:srgbClr val="1F77B4"/>
              </a:solidFill>
            </a:endParaRPr>
          </a:p>
          <a:p>
            <a:pPr>
              <a:lnSpc>
                <a:spcPts val="174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nSpc>
                <a:spcPts val="174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nSpc>
                <a:spcPts val="1740"/>
              </a:lnSpc>
            </a:pPr>
            <a:r>
              <a:rPr lang="en-US" sz="1400" dirty="0" smtClean="0">
                <a:solidFill>
                  <a:srgbClr val="FF7F0E"/>
                </a:solidFill>
              </a:rPr>
              <a:t>OPD-1</a:t>
            </a:r>
            <a:endParaRPr lang="en-US" sz="1400" dirty="0">
              <a:solidFill>
                <a:srgbClr val="FF7F0E"/>
              </a:solidFill>
            </a:endParaRPr>
          </a:p>
          <a:p>
            <a:pPr>
              <a:lnSpc>
                <a:spcPts val="1740"/>
              </a:lnSpc>
            </a:pPr>
            <a:r>
              <a:rPr lang="en-US" sz="1400" dirty="0" smtClean="0">
                <a:solidFill>
                  <a:srgbClr val="FF7F0E"/>
                </a:solidFill>
              </a:rPr>
              <a:t>OPD-2</a:t>
            </a:r>
            <a:endParaRPr lang="en-US" sz="1400" dirty="0">
              <a:solidFill>
                <a:srgbClr val="FF7F0E"/>
              </a:solidFill>
            </a:endParaRPr>
          </a:p>
          <a:p>
            <a:pPr>
              <a:lnSpc>
                <a:spcPts val="1740"/>
              </a:lnSpc>
            </a:pPr>
            <a:r>
              <a:rPr lang="en-US" sz="1400" dirty="0">
                <a:solidFill>
                  <a:srgbClr val="FF7F0E"/>
                </a:solidFill>
              </a:rPr>
              <a:t>Refractive Index</a:t>
            </a:r>
          </a:p>
          <a:p>
            <a:pPr>
              <a:lnSpc>
                <a:spcPts val="1740"/>
              </a:lnSpc>
            </a:pPr>
            <a:r>
              <a:rPr lang="en-US" sz="1400" dirty="0" smtClean="0">
                <a:solidFill>
                  <a:srgbClr val="2CA02C"/>
                </a:solidFill>
              </a:rPr>
              <a:t>Absorption-1</a:t>
            </a:r>
            <a:endParaRPr lang="en-US" sz="1400" dirty="0">
              <a:solidFill>
                <a:srgbClr val="2CA02C"/>
              </a:solidFill>
            </a:endParaRPr>
          </a:p>
          <a:p>
            <a:pPr>
              <a:lnSpc>
                <a:spcPts val="1740"/>
              </a:lnSpc>
            </a:pPr>
            <a:r>
              <a:rPr lang="en-US" sz="1400" dirty="0" smtClean="0">
                <a:solidFill>
                  <a:srgbClr val="2CA02C"/>
                </a:solidFill>
              </a:rPr>
              <a:t>Absorption-2</a:t>
            </a:r>
            <a:endParaRPr lang="en-US" sz="1400" dirty="0">
              <a:solidFill>
                <a:srgbClr val="2CA02C"/>
              </a:solidFill>
            </a:endParaRPr>
          </a:p>
          <a:p>
            <a:pPr>
              <a:lnSpc>
                <a:spcPts val="1740"/>
              </a:lnSpc>
            </a:pPr>
            <a:r>
              <a:rPr lang="en-US" sz="1400" dirty="0">
                <a:solidFill>
                  <a:srgbClr val="2CA02C"/>
                </a:solidFill>
              </a:rPr>
              <a:t>Scattering-1</a:t>
            </a:r>
          </a:p>
          <a:p>
            <a:pPr>
              <a:lnSpc>
                <a:spcPts val="1740"/>
              </a:lnSpc>
            </a:pPr>
            <a:r>
              <a:rPr lang="en-US" sz="1400" dirty="0" smtClean="0">
                <a:solidFill>
                  <a:srgbClr val="2CA02C"/>
                </a:solidFill>
              </a:rPr>
              <a:t>Scattering-2</a:t>
            </a:r>
            <a:endParaRPr lang="en-US" sz="1400" dirty="0">
              <a:solidFill>
                <a:srgbClr val="2CA02C"/>
              </a:solidFill>
            </a:endParaRP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flipH="1">
            <a:off x="3018118" y="3136601"/>
            <a:ext cx="139727" cy="3429973"/>
          </a:xfrm>
          <a:prstGeom prst="rect">
            <a:avLst/>
          </a:prstGeom>
        </p:spPr>
      </p:pic>
      <p:grpSp>
        <p:nvGrpSpPr>
          <p:cNvPr id="21" name="Group 20"/>
          <p:cNvGrpSpPr/>
          <p:nvPr/>
        </p:nvGrpSpPr>
        <p:grpSpPr>
          <a:xfrm>
            <a:off x="1298380" y="4843516"/>
            <a:ext cx="3535079" cy="254361"/>
            <a:chOff x="1315158" y="4660585"/>
            <a:chExt cx="3535079" cy="254361"/>
          </a:xfrm>
        </p:grpSpPr>
        <p:sp>
          <p:nvSpPr>
            <p:cNvPr id="16" name="TextBox 15"/>
            <p:cNvSpPr txBox="1"/>
            <p:nvPr/>
          </p:nvSpPr>
          <p:spPr>
            <a:xfrm>
              <a:off x="1315158" y="4660585"/>
              <a:ext cx="228131" cy="254361"/>
            </a:xfrm>
            <a:prstGeom prst="rect">
              <a:avLst/>
            </a:prstGeom>
            <a:noFill/>
          </p:spPr>
          <p:txBody>
            <a:bodyPr wrap="none" rtlCol="0">
              <a:spAutoFit/>
            </a:bodyPr>
            <a:lstStyle/>
            <a:p>
              <a:r>
                <a:rPr lang="en-US" sz="1400" dirty="0" smtClean="0"/>
                <a:t>1</a:t>
              </a:r>
              <a:endParaRPr lang="en-US" sz="1400" dirty="0"/>
            </a:p>
          </p:txBody>
        </p:sp>
        <p:sp>
          <p:nvSpPr>
            <p:cNvPr id="17" name="TextBox 16"/>
            <p:cNvSpPr txBox="1"/>
            <p:nvPr/>
          </p:nvSpPr>
          <p:spPr>
            <a:xfrm>
              <a:off x="4577063" y="4660585"/>
              <a:ext cx="273174" cy="254361"/>
            </a:xfrm>
            <a:prstGeom prst="rect">
              <a:avLst/>
            </a:prstGeom>
            <a:noFill/>
          </p:spPr>
          <p:txBody>
            <a:bodyPr wrap="none" rtlCol="0">
              <a:spAutoFit/>
            </a:bodyPr>
            <a:lstStyle/>
            <a:p>
              <a:r>
                <a:rPr lang="en-US" sz="1400" dirty="0" smtClean="0"/>
                <a:t>-1</a:t>
              </a:r>
              <a:endParaRPr lang="en-US" sz="1400" dirty="0"/>
            </a:p>
          </p:txBody>
        </p:sp>
        <p:sp>
          <p:nvSpPr>
            <p:cNvPr id="18" name="TextBox 17"/>
            <p:cNvSpPr txBox="1"/>
            <p:nvPr/>
          </p:nvSpPr>
          <p:spPr>
            <a:xfrm>
              <a:off x="2971278" y="4660585"/>
              <a:ext cx="228131" cy="254361"/>
            </a:xfrm>
            <a:prstGeom prst="rect">
              <a:avLst/>
            </a:prstGeom>
            <a:noFill/>
          </p:spPr>
          <p:txBody>
            <a:bodyPr wrap="none" rtlCol="0">
              <a:spAutoFit/>
            </a:bodyPr>
            <a:lstStyle/>
            <a:p>
              <a:r>
                <a:rPr lang="en-US" sz="1400" dirty="0"/>
                <a:t>0</a:t>
              </a:r>
            </a:p>
          </p:txBody>
        </p:sp>
      </p:grpSp>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54699"/>
          <a:stretch/>
        </p:blipFill>
        <p:spPr>
          <a:xfrm>
            <a:off x="5254398" y="486561"/>
            <a:ext cx="3529915" cy="4611315"/>
          </a:xfrm>
          <a:prstGeom prst="rect">
            <a:avLst/>
          </a:prstGeom>
        </p:spPr>
      </p:pic>
      <p:sp>
        <p:nvSpPr>
          <p:cNvPr id="22" name="TextBox 21"/>
          <p:cNvSpPr txBox="1"/>
          <p:nvPr/>
        </p:nvSpPr>
        <p:spPr>
          <a:xfrm>
            <a:off x="920808" y="223155"/>
            <a:ext cx="407484" cy="310341"/>
          </a:xfrm>
          <a:prstGeom prst="rect">
            <a:avLst/>
          </a:prstGeom>
          <a:noFill/>
        </p:spPr>
        <p:txBody>
          <a:bodyPr wrap="none" rtlCol="0">
            <a:spAutoFit/>
          </a:bodyPr>
          <a:lstStyle/>
          <a:p>
            <a:pPr algn="r">
              <a:lnSpc>
                <a:spcPts val="1700"/>
              </a:lnSpc>
            </a:pPr>
            <a:r>
              <a:rPr lang="en-US" sz="1600" dirty="0" smtClean="0"/>
              <a:t>(a)</a:t>
            </a:r>
            <a:endParaRPr lang="en-US" sz="1600" dirty="0"/>
          </a:p>
        </p:txBody>
      </p:sp>
      <p:sp>
        <p:nvSpPr>
          <p:cNvPr id="23" name="TextBox 22"/>
          <p:cNvSpPr txBox="1"/>
          <p:nvPr/>
        </p:nvSpPr>
        <p:spPr>
          <a:xfrm>
            <a:off x="5224923" y="223155"/>
            <a:ext cx="417102" cy="310341"/>
          </a:xfrm>
          <a:prstGeom prst="rect">
            <a:avLst/>
          </a:prstGeom>
          <a:noFill/>
        </p:spPr>
        <p:txBody>
          <a:bodyPr wrap="none" rtlCol="0">
            <a:spAutoFit/>
          </a:bodyPr>
          <a:lstStyle/>
          <a:p>
            <a:pPr algn="r">
              <a:lnSpc>
                <a:spcPts val="1700"/>
              </a:lnSpc>
            </a:pPr>
            <a:r>
              <a:rPr lang="en-US" sz="1600" dirty="0" smtClean="0"/>
              <a:t>(b)</a:t>
            </a:r>
            <a:endParaRPr lang="en-US" sz="1600" dirty="0"/>
          </a:p>
        </p:txBody>
      </p:sp>
    </p:spTree>
    <p:extLst>
      <p:ext uri="{BB962C8B-B14F-4D97-AF65-F5344CB8AC3E}">
        <p14:creationId xmlns:p14="http://schemas.microsoft.com/office/powerpoint/2010/main" val="338752387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6095106" y="1615246"/>
            <a:ext cx="2474565" cy="2474565"/>
            <a:chOff x="6488839" y="4408938"/>
            <a:chExt cx="2474565" cy="2474565"/>
          </a:xfrm>
        </p:grpSpPr>
        <p:sp>
          <p:nvSpPr>
            <p:cNvPr id="83" name="Oval 82"/>
            <p:cNvSpPr/>
            <p:nvPr/>
          </p:nvSpPr>
          <p:spPr>
            <a:xfrm>
              <a:off x="6488839" y="4408938"/>
              <a:ext cx="2474565" cy="2474565"/>
            </a:xfrm>
            <a:prstGeom prst="ellipse">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rgbClr val="00B05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96" name="Straight Arrow Connector 95"/>
            <p:cNvCxnSpPr/>
            <p:nvPr/>
          </p:nvCxnSpPr>
          <p:spPr>
            <a:xfrm flipV="1">
              <a:off x="6880887" y="6494930"/>
              <a:ext cx="164592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7724402" y="6164422"/>
              <a:ext cx="1069524" cy="307777"/>
            </a:xfrm>
            <a:prstGeom prst="rect">
              <a:avLst/>
            </a:prstGeom>
            <a:noFill/>
          </p:spPr>
          <p:txBody>
            <a:bodyPr wrap="none" rtlCol="0">
              <a:spAutoFit/>
            </a:bodyPr>
            <a:lstStyle/>
            <a:p>
              <a:r>
                <a:rPr lang="en-US" sz="1400" dirty="0" smtClean="0">
                  <a:latin typeface="+mj-lt"/>
                </a:rPr>
                <a:t>1-Specificity</a:t>
              </a:r>
              <a:endParaRPr lang="en-US" sz="1400" dirty="0">
                <a:latin typeface="+mj-lt"/>
              </a:endParaRPr>
            </a:p>
          </p:txBody>
        </p:sp>
        <p:sp>
          <p:nvSpPr>
            <p:cNvPr id="98" name="TextBox 97"/>
            <p:cNvSpPr txBox="1"/>
            <p:nvPr/>
          </p:nvSpPr>
          <p:spPr>
            <a:xfrm rot="16200000">
              <a:off x="6231739" y="5464355"/>
              <a:ext cx="931665" cy="307777"/>
            </a:xfrm>
            <a:prstGeom prst="rect">
              <a:avLst/>
            </a:prstGeom>
            <a:noFill/>
            <a:ln>
              <a:noFill/>
            </a:ln>
          </p:spPr>
          <p:txBody>
            <a:bodyPr wrap="none" rtlCol="0">
              <a:spAutoFit/>
            </a:bodyPr>
            <a:lstStyle/>
            <a:p>
              <a:r>
                <a:rPr lang="en-US" sz="1400" dirty="0">
                  <a:latin typeface="+mj-lt"/>
                </a:rPr>
                <a:t>Sensitivity</a:t>
              </a:r>
            </a:p>
          </p:txBody>
        </p:sp>
        <p:sp>
          <p:nvSpPr>
            <p:cNvPr id="231" name="TextBox 230"/>
            <p:cNvSpPr txBox="1"/>
            <p:nvPr/>
          </p:nvSpPr>
          <p:spPr>
            <a:xfrm>
              <a:off x="7442864" y="4612845"/>
              <a:ext cx="540148" cy="338554"/>
            </a:xfrm>
            <a:prstGeom prst="rect">
              <a:avLst/>
            </a:prstGeom>
            <a:noFill/>
          </p:spPr>
          <p:txBody>
            <a:bodyPr wrap="none" rtlCol="0">
              <a:spAutoFit/>
            </a:bodyPr>
            <a:lstStyle/>
            <a:p>
              <a:r>
                <a:rPr lang="en-US" sz="1600" dirty="0">
                  <a:latin typeface="+mj-lt"/>
                  <a:cs typeface="Arial" panose="020B0604020202020204" pitchFamily="34" charset="0"/>
                </a:rPr>
                <a:t>ROC</a:t>
              </a:r>
            </a:p>
          </p:txBody>
        </p:sp>
        <p:sp>
          <p:nvSpPr>
            <p:cNvPr id="112" name="Freeform 111"/>
            <p:cNvSpPr/>
            <p:nvPr/>
          </p:nvSpPr>
          <p:spPr>
            <a:xfrm>
              <a:off x="6878235" y="5073391"/>
              <a:ext cx="1576402"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012" h="1400292">
                  <a:moveTo>
                    <a:pt x="9752" y="1400292"/>
                  </a:moveTo>
                  <a:cubicBezTo>
                    <a:pt x="21888" y="1334103"/>
                    <a:pt x="-16039" y="1232821"/>
                    <a:pt x="8384" y="1087011"/>
                  </a:cubicBezTo>
                  <a:cubicBezTo>
                    <a:pt x="32807" y="941201"/>
                    <a:pt x="83066" y="674251"/>
                    <a:pt x="156293" y="525430"/>
                  </a:cubicBezTo>
                  <a:cubicBezTo>
                    <a:pt x="229520" y="376609"/>
                    <a:pt x="287857" y="276329"/>
                    <a:pt x="447747" y="194088"/>
                  </a:cubicBezTo>
                  <a:cubicBezTo>
                    <a:pt x="607637" y="111847"/>
                    <a:pt x="924256" y="64332"/>
                    <a:pt x="1115633" y="31984"/>
                  </a:cubicBezTo>
                  <a:cubicBezTo>
                    <a:pt x="1307010" y="-364"/>
                    <a:pt x="1531492" y="32260"/>
                    <a:pt x="1596012" y="0"/>
                  </a:cubicBezTo>
                </a:path>
              </a:pathLst>
            </a:cu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6883508" y="5090780"/>
              <a:ext cx="1566770"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60" h="1400292">
                  <a:moveTo>
                    <a:pt x="0" y="1400292"/>
                  </a:moveTo>
                  <a:cubicBezTo>
                    <a:pt x="12136" y="1334103"/>
                    <a:pt x="-19681" y="1269035"/>
                    <a:pt x="44462" y="1141332"/>
                  </a:cubicBezTo>
                  <a:cubicBezTo>
                    <a:pt x="108605" y="1013629"/>
                    <a:pt x="241358" y="775348"/>
                    <a:pt x="384859" y="634072"/>
                  </a:cubicBezTo>
                  <a:cubicBezTo>
                    <a:pt x="528360" y="492796"/>
                    <a:pt x="760853" y="380444"/>
                    <a:pt x="905466" y="293676"/>
                  </a:cubicBezTo>
                  <a:cubicBezTo>
                    <a:pt x="1050079" y="206908"/>
                    <a:pt x="1139072" y="162411"/>
                    <a:pt x="1252538" y="113465"/>
                  </a:cubicBezTo>
                  <a:cubicBezTo>
                    <a:pt x="1366004" y="64519"/>
                    <a:pt x="1521740" y="32260"/>
                    <a:pt x="1586260" y="0"/>
                  </a:cubicBezTo>
                </a:path>
              </a:pathLst>
            </a:cu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2565851" y="1379059"/>
            <a:ext cx="773806" cy="2754838"/>
            <a:chOff x="2563284" y="1345789"/>
            <a:chExt cx="773806" cy="2754838"/>
          </a:xfrm>
        </p:grpSpPr>
        <p:sp>
          <p:nvSpPr>
            <p:cNvPr id="169" name="Line 35"/>
            <p:cNvSpPr>
              <a:spLocks noChangeShapeType="1"/>
            </p:cNvSpPr>
            <p:nvPr/>
          </p:nvSpPr>
          <p:spPr bwMode="auto">
            <a:xfrm rot="5400000" flipH="1">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0" name="Line 36"/>
            <p:cNvSpPr>
              <a:spLocks noChangeShapeType="1"/>
            </p:cNvSpPr>
            <p:nvPr/>
          </p:nvSpPr>
          <p:spPr bwMode="auto">
            <a:xfrm rot="16200000">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1" name="Line 37"/>
            <p:cNvSpPr>
              <a:spLocks noChangeShapeType="1"/>
            </p:cNvSpPr>
            <p:nvPr/>
          </p:nvSpPr>
          <p:spPr bwMode="auto">
            <a:xfrm rot="16200000">
              <a:off x="2941303" y="1846669"/>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2" name="Line 38"/>
            <p:cNvSpPr>
              <a:spLocks noChangeShapeType="1"/>
            </p:cNvSpPr>
            <p:nvPr/>
          </p:nvSpPr>
          <p:spPr bwMode="auto">
            <a:xfrm rot="5400000" flipH="1">
              <a:off x="2744529" y="117286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3" name="Line 39"/>
            <p:cNvSpPr>
              <a:spLocks noChangeShapeType="1"/>
            </p:cNvSpPr>
            <p:nvPr/>
          </p:nvSpPr>
          <p:spPr bwMode="auto">
            <a:xfrm rot="16200000">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4" name="Line 40"/>
            <p:cNvSpPr>
              <a:spLocks noChangeShapeType="1"/>
            </p:cNvSpPr>
            <p:nvPr/>
          </p:nvSpPr>
          <p:spPr bwMode="auto">
            <a:xfrm rot="16200000">
              <a:off x="2941303" y="1453120"/>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5" name="Line 41"/>
            <p:cNvSpPr>
              <a:spLocks noChangeShapeType="1"/>
            </p:cNvSpPr>
            <p:nvPr/>
          </p:nvSpPr>
          <p:spPr bwMode="auto">
            <a:xfrm rot="5400000" flipH="1">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6" name="Line 42"/>
            <p:cNvSpPr>
              <a:spLocks noChangeShapeType="1"/>
            </p:cNvSpPr>
            <p:nvPr/>
          </p:nvSpPr>
          <p:spPr bwMode="auto">
            <a:xfrm rot="16200000">
              <a:off x="2744529" y="2353511"/>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7" name="Line 43"/>
            <p:cNvSpPr>
              <a:spLocks noChangeShapeType="1"/>
            </p:cNvSpPr>
            <p:nvPr/>
          </p:nvSpPr>
          <p:spPr bwMode="auto">
            <a:xfrm rot="16200000">
              <a:off x="2941303" y="2240217"/>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8" name="Line 44"/>
            <p:cNvSpPr>
              <a:spLocks noChangeShapeType="1"/>
            </p:cNvSpPr>
            <p:nvPr/>
          </p:nvSpPr>
          <p:spPr bwMode="auto">
            <a:xfrm rot="5400000" flipH="1">
              <a:off x="2746020" y="2359474"/>
              <a:ext cx="389076"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9" name="Line 45"/>
            <p:cNvSpPr>
              <a:spLocks noChangeShapeType="1"/>
            </p:cNvSpPr>
            <p:nvPr/>
          </p:nvSpPr>
          <p:spPr bwMode="auto">
            <a:xfrm rot="16200000">
              <a:off x="2745274" y="2749295"/>
              <a:ext cx="390567"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0" name="Line 46"/>
            <p:cNvSpPr>
              <a:spLocks noChangeShapeType="1"/>
            </p:cNvSpPr>
            <p:nvPr/>
          </p:nvSpPr>
          <p:spPr bwMode="auto">
            <a:xfrm rot="16200000">
              <a:off x="2940558" y="2636001"/>
              <a:ext cx="0" cy="591813"/>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1" name="Line 47"/>
            <p:cNvSpPr>
              <a:spLocks noChangeShapeType="1"/>
            </p:cNvSpPr>
            <p:nvPr/>
          </p:nvSpPr>
          <p:spPr bwMode="auto">
            <a:xfrm rot="5400000" flipH="1">
              <a:off x="2744529" y="2747059"/>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2" name="Line 48"/>
            <p:cNvSpPr>
              <a:spLocks noChangeShapeType="1"/>
            </p:cNvSpPr>
            <p:nvPr/>
          </p:nvSpPr>
          <p:spPr bwMode="auto">
            <a:xfrm rot="16200000">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3" name="Line 49"/>
            <p:cNvSpPr>
              <a:spLocks noChangeShapeType="1"/>
            </p:cNvSpPr>
            <p:nvPr/>
          </p:nvSpPr>
          <p:spPr bwMode="auto">
            <a:xfrm rot="16200000">
              <a:off x="2941303" y="3027313"/>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4" name="Line 50"/>
            <p:cNvSpPr>
              <a:spLocks noChangeShapeType="1"/>
            </p:cNvSpPr>
            <p:nvPr/>
          </p:nvSpPr>
          <p:spPr bwMode="auto">
            <a:xfrm rot="5400000" flipH="1">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5" name="Line 51"/>
            <p:cNvSpPr>
              <a:spLocks noChangeShapeType="1"/>
            </p:cNvSpPr>
            <p:nvPr/>
          </p:nvSpPr>
          <p:spPr bwMode="auto">
            <a:xfrm rot="16200000">
              <a:off x="2744529" y="353415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6" name="Line 52"/>
            <p:cNvSpPr>
              <a:spLocks noChangeShapeType="1"/>
            </p:cNvSpPr>
            <p:nvPr/>
          </p:nvSpPr>
          <p:spPr bwMode="auto">
            <a:xfrm rot="16200000">
              <a:off x="2941303" y="3420862"/>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3" name="Line 38"/>
            <p:cNvSpPr>
              <a:spLocks noChangeShapeType="1"/>
            </p:cNvSpPr>
            <p:nvPr/>
          </p:nvSpPr>
          <p:spPr bwMode="auto">
            <a:xfrm rot="5400000" flipH="1">
              <a:off x="2365405" y="1609160"/>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4" name="Line 38"/>
            <p:cNvSpPr>
              <a:spLocks noChangeShapeType="1"/>
            </p:cNvSpPr>
            <p:nvPr/>
          </p:nvSpPr>
          <p:spPr bwMode="auto">
            <a:xfrm rot="5400000" flipH="1">
              <a:off x="2574040" y="1403378"/>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7" name="Line 38"/>
            <p:cNvSpPr>
              <a:spLocks noChangeShapeType="1"/>
            </p:cNvSpPr>
            <p:nvPr/>
          </p:nvSpPr>
          <p:spPr bwMode="auto">
            <a:xfrm rot="5400000" flipH="1">
              <a:off x="2160656" y="1784545"/>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8" name="Line 38"/>
            <p:cNvSpPr>
              <a:spLocks noChangeShapeType="1"/>
            </p:cNvSpPr>
            <p:nvPr/>
          </p:nvSpPr>
          <p:spPr bwMode="auto">
            <a:xfrm rot="5400000" flipH="1">
              <a:off x="1971280" y="2015488"/>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9" name="Line 38"/>
            <p:cNvSpPr>
              <a:spLocks noChangeShapeType="1"/>
            </p:cNvSpPr>
            <p:nvPr/>
          </p:nvSpPr>
          <p:spPr bwMode="auto">
            <a:xfrm rot="5400000" flipH="1">
              <a:off x="1771040" y="2227492"/>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1" name="Line 38"/>
            <p:cNvSpPr>
              <a:spLocks noChangeShapeType="1"/>
            </p:cNvSpPr>
            <p:nvPr/>
          </p:nvSpPr>
          <p:spPr bwMode="auto">
            <a:xfrm rot="5400000" flipH="1">
              <a:off x="2367990" y="2021827"/>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2" name="Line 38"/>
            <p:cNvSpPr>
              <a:spLocks noChangeShapeType="1"/>
            </p:cNvSpPr>
            <p:nvPr/>
          </p:nvSpPr>
          <p:spPr bwMode="auto">
            <a:xfrm rot="5400000" flipH="1">
              <a:off x="2576625" y="181604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3" name="Line 38"/>
            <p:cNvSpPr>
              <a:spLocks noChangeShapeType="1"/>
            </p:cNvSpPr>
            <p:nvPr/>
          </p:nvSpPr>
          <p:spPr bwMode="auto">
            <a:xfrm rot="5400000" flipH="1">
              <a:off x="2163241" y="2197212"/>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4" name="Line 38"/>
            <p:cNvSpPr>
              <a:spLocks noChangeShapeType="1"/>
            </p:cNvSpPr>
            <p:nvPr/>
          </p:nvSpPr>
          <p:spPr bwMode="auto">
            <a:xfrm rot="5400000" flipH="1">
              <a:off x="1973865" y="2428155"/>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7" name="Line 38"/>
            <p:cNvSpPr>
              <a:spLocks noChangeShapeType="1"/>
            </p:cNvSpPr>
            <p:nvPr/>
          </p:nvSpPr>
          <p:spPr bwMode="auto">
            <a:xfrm rot="5400000" flipH="1">
              <a:off x="2360088" y="243652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8" name="Line 38"/>
            <p:cNvSpPr>
              <a:spLocks noChangeShapeType="1"/>
            </p:cNvSpPr>
            <p:nvPr/>
          </p:nvSpPr>
          <p:spPr bwMode="auto">
            <a:xfrm rot="5400000" flipH="1">
              <a:off x="2568723" y="2230743"/>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9" name="Line 38"/>
            <p:cNvSpPr>
              <a:spLocks noChangeShapeType="1"/>
            </p:cNvSpPr>
            <p:nvPr/>
          </p:nvSpPr>
          <p:spPr bwMode="auto">
            <a:xfrm rot="5400000" flipH="1">
              <a:off x="2155339" y="2611910"/>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4" name="Line 38"/>
            <p:cNvSpPr>
              <a:spLocks noChangeShapeType="1"/>
            </p:cNvSpPr>
            <p:nvPr/>
          </p:nvSpPr>
          <p:spPr bwMode="auto">
            <a:xfrm rot="5400000" flipH="1">
              <a:off x="2391495" y="2826933"/>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5" name="Line 38"/>
            <p:cNvSpPr>
              <a:spLocks noChangeShapeType="1"/>
            </p:cNvSpPr>
            <p:nvPr/>
          </p:nvSpPr>
          <p:spPr bwMode="auto">
            <a:xfrm rot="5400000" flipH="1">
              <a:off x="2600130" y="2621151"/>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0" name="Line 38"/>
            <p:cNvSpPr>
              <a:spLocks noChangeShapeType="1"/>
            </p:cNvSpPr>
            <p:nvPr/>
          </p:nvSpPr>
          <p:spPr bwMode="auto">
            <a:xfrm rot="16200000" flipH="1" flipV="1">
              <a:off x="2361071" y="313604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1" name="Line 38"/>
            <p:cNvSpPr>
              <a:spLocks noChangeShapeType="1"/>
            </p:cNvSpPr>
            <p:nvPr/>
          </p:nvSpPr>
          <p:spPr bwMode="auto">
            <a:xfrm rot="16200000" flipH="1" flipV="1">
              <a:off x="2569706" y="333735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2" name="Line 38"/>
            <p:cNvSpPr>
              <a:spLocks noChangeShapeType="1"/>
            </p:cNvSpPr>
            <p:nvPr/>
          </p:nvSpPr>
          <p:spPr bwMode="auto">
            <a:xfrm rot="16200000" flipH="1" flipV="1">
              <a:off x="2156322" y="293379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3" name="Line 38"/>
            <p:cNvSpPr>
              <a:spLocks noChangeShapeType="1"/>
            </p:cNvSpPr>
            <p:nvPr/>
          </p:nvSpPr>
          <p:spPr bwMode="auto">
            <a:xfrm rot="16200000" flipH="1" flipV="1">
              <a:off x="1966946" y="2752894"/>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4" name="Line 38"/>
            <p:cNvSpPr>
              <a:spLocks noChangeShapeType="1"/>
            </p:cNvSpPr>
            <p:nvPr/>
          </p:nvSpPr>
          <p:spPr bwMode="auto">
            <a:xfrm rot="16200000" flipH="1" flipV="1">
              <a:off x="1766706" y="2563733"/>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2" name="Line 38"/>
            <p:cNvSpPr>
              <a:spLocks noChangeShapeType="1"/>
            </p:cNvSpPr>
            <p:nvPr/>
          </p:nvSpPr>
          <p:spPr bwMode="auto">
            <a:xfrm rot="16200000" flipH="1" flipV="1">
              <a:off x="2370390" y="273946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3" name="Line 38"/>
            <p:cNvSpPr>
              <a:spLocks noChangeShapeType="1"/>
            </p:cNvSpPr>
            <p:nvPr/>
          </p:nvSpPr>
          <p:spPr bwMode="auto">
            <a:xfrm rot="16200000" flipH="1" flipV="1">
              <a:off x="2579025" y="294077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4" name="Line 38"/>
            <p:cNvSpPr>
              <a:spLocks noChangeShapeType="1"/>
            </p:cNvSpPr>
            <p:nvPr/>
          </p:nvSpPr>
          <p:spPr bwMode="auto">
            <a:xfrm rot="16200000" flipH="1" flipV="1">
              <a:off x="2165641" y="2537217"/>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5" name="Line 38"/>
            <p:cNvSpPr>
              <a:spLocks noChangeShapeType="1"/>
            </p:cNvSpPr>
            <p:nvPr/>
          </p:nvSpPr>
          <p:spPr bwMode="auto">
            <a:xfrm rot="16200000" flipH="1" flipV="1">
              <a:off x="1976265" y="2356317"/>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8" name="Line 38"/>
            <p:cNvSpPr>
              <a:spLocks noChangeShapeType="1"/>
            </p:cNvSpPr>
            <p:nvPr/>
          </p:nvSpPr>
          <p:spPr bwMode="auto">
            <a:xfrm rot="16200000" flipH="1" flipV="1">
              <a:off x="2374929" y="235667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9" name="Line 38"/>
            <p:cNvSpPr>
              <a:spLocks noChangeShapeType="1"/>
            </p:cNvSpPr>
            <p:nvPr/>
          </p:nvSpPr>
          <p:spPr bwMode="auto">
            <a:xfrm rot="16200000" flipH="1" flipV="1">
              <a:off x="2583564" y="255798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0" name="Line 38"/>
            <p:cNvSpPr>
              <a:spLocks noChangeShapeType="1"/>
            </p:cNvSpPr>
            <p:nvPr/>
          </p:nvSpPr>
          <p:spPr bwMode="auto">
            <a:xfrm rot="16200000" flipH="1" flipV="1">
              <a:off x="2170180" y="215442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4" name="Line 38"/>
            <p:cNvSpPr>
              <a:spLocks noChangeShapeType="1"/>
            </p:cNvSpPr>
            <p:nvPr/>
          </p:nvSpPr>
          <p:spPr bwMode="auto">
            <a:xfrm rot="16200000" flipH="1" flipV="1">
              <a:off x="2322374" y="197995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5" name="Line 38"/>
            <p:cNvSpPr>
              <a:spLocks noChangeShapeType="1"/>
            </p:cNvSpPr>
            <p:nvPr/>
          </p:nvSpPr>
          <p:spPr bwMode="auto">
            <a:xfrm rot="16200000" flipH="1" flipV="1">
              <a:off x="2531009" y="218126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9" name="Line 38"/>
            <p:cNvSpPr>
              <a:spLocks noChangeShapeType="1"/>
            </p:cNvSpPr>
            <p:nvPr/>
          </p:nvSpPr>
          <p:spPr bwMode="auto">
            <a:xfrm rot="16200000" flipH="1" flipV="1">
              <a:off x="2529195" y="1758199"/>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0" name="Group 19"/>
          <p:cNvGrpSpPr/>
          <p:nvPr/>
        </p:nvGrpSpPr>
        <p:grpSpPr>
          <a:xfrm>
            <a:off x="3333878" y="1383791"/>
            <a:ext cx="668587" cy="2361290"/>
            <a:chOff x="3331311" y="1350521"/>
            <a:chExt cx="773806" cy="2361290"/>
          </a:xfrm>
        </p:grpSpPr>
        <p:sp>
          <p:nvSpPr>
            <p:cNvPr id="402" name="Line 35"/>
            <p:cNvSpPr>
              <a:spLocks noChangeShapeType="1"/>
            </p:cNvSpPr>
            <p:nvPr/>
          </p:nvSpPr>
          <p:spPr bwMode="auto">
            <a:xfrm rot="5400000" flipH="1">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3" name="Line 36"/>
            <p:cNvSpPr>
              <a:spLocks noChangeShapeType="1"/>
            </p:cNvSpPr>
            <p:nvPr/>
          </p:nvSpPr>
          <p:spPr bwMode="auto">
            <a:xfrm rot="16200000">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4" name="Line 37"/>
            <p:cNvSpPr>
              <a:spLocks noChangeShapeType="1"/>
            </p:cNvSpPr>
            <p:nvPr/>
          </p:nvSpPr>
          <p:spPr bwMode="auto">
            <a:xfrm rot="16200000">
              <a:off x="3709330" y="18514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5" name="Line 38"/>
            <p:cNvSpPr>
              <a:spLocks noChangeShapeType="1"/>
            </p:cNvSpPr>
            <p:nvPr/>
          </p:nvSpPr>
          <p:spPr bwMode="auto">
            <a:xfrm rot="5400000" flipH="1">
              <a:off x="3512556" y="11775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6" name="Line 39"/>
            <p:cNvSpPr>
              <a:spLocks noChangeShapeType="1"/>
            </p:cNvSpPr>
            <p:nvPr/>
          </p:nvSpPr>
          <p:spPr bwMode="auto">
            <a:xfrm rot="16200000">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7" name="Line 40"/>
            <p:cNvSpPr>
              <a:spLocks noChangeShapeType="1"/>
            </p:cNvSpPr>
            <p:nvPr/>
          </p:nvSpPr>
          <p:spPr bwMode="auto">
            <a:xfrm rot="16200000">
              <a:off x="3709330" y="1457852"/>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8" name="Line 41"/>
            <p:cNvSpPr>
              <a:spLocks noChangeShapeType="1"/>
            </p:cNvSpPr>
            <p:nvPr/>
          </p:nvSpPr>
          <p:spPr bwMode="auto">
            <a:xfrm rot="5400000" flipH="1">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9" name="Line 42"/>
            <p:cNvSpPr>
              <a:spLocks noChangeShapeType="1"/>
            </p:cNvSpPr>
            <p:nvPr/>
          </p:nvSpPr>
          <p:spPr bwMode="auto">
            <a:xfrm rot="16200000">
              <a:off x="3512556" y="23582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0" name="Line 43"/>
            <p:cNvSpPr>
              <a:spLocks noChangeShapeType="1"/>
            </p:cNvSpPr>
            <p:nvPr/>
          </p:nvSpPr>
          <p:spPr bwMode="auto">
            <a:xfrm rot="16200000">
              <a:off x="3709330" y="2244949"/>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1" name="Line 44"/>
            <p:cNvSpPr>
              <a:spLocks noChangeShapeType="1"/>
            </p:cNvSpPr>
            <p:nvPr/>
          </p:nvSpPr>
          <p:spPr bwMode="auto">
            <a:xfrm rot="5400000" flipH="1">
              <a:off x="3514047" y="2364206"/>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2" name="Line 45"/>
            <p:cNvSpPr>
              <a:spLocks noChangeShapeType="1"/>
            </p:cNvSpPr>
            <p:nvPr/>
          </p:nvSpPr>
          <p:spPr bwMode="auto">
            <a:xfrm rot="16200000">
              <a:off x="3513301" y="2754027"/>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3" name="Line 46"/>
            <p:cNvSpPr>
              <a:spLocks noChangeShapeType="1"/>
            </p:cNvSpPr>
            <p:nvPr/>
          </p:nvSpPr>
          <p:spPr bwMode="auto">
            <a:xfrm rot="16200000">
              <a:off x="3708585" y="2640733"/>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4" name="Line 47"/>
            <p:cNvSpPr>
              <a:spLocks noChangeShapeType="1"/>
            </p:cNvSpPr>
            <p:nvPr/>
          </p:nvSpPr>
          <p:spPr bwMode="auto">
            <a:xfrm rot="5400000" flipH="1">
              <a:off x="3512556" y="275179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5" name="Line 48"/>
            <p:cNvSpPr>
              <a:spLocks noChangeShapeType="1"/>
            </p:cNvSpPr>
            <p:nvPr/>
          </p:nvSpPr>
          <p:spPr bwMode="auto">
            <a:xfrm rot="16200000">
              <a:off x="3512556" y="31453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6" name="Line 49"/>
            <p:cNvSpPr>
              <a:spLocks noChangeShapeType="1"/>
            </p:cNvSpPr>
            <p:nvPr/>
          </p:nvSpPr>
          <p:spPr bwMode="auto">
            <a:xfrm rot="16200000">
              <a:off x="3709330" y="3032045"/>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0" name="Line 38"/>
            <p:cNvSpPr>
              <a:spLocks noChangeShapeType="1"/>
            </p:cNvSpPr>
            <p:nvPr/>
          </p:nvSpPr>
          <p:spPr bwMode="auto">
            <a:xfrm rot="5400000" flipH="1">
              <a:off x="3133432" y="161389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1" name="Line 38"/>
            <p:cNvSpPr>
              <a:spLocks noChangeShapeType="1"/>
            </p:cNvSpPr>
            <p:nvPr/>
          </p:nvSpPr>
          <p:spPr bwMode="auto">
            <a:xfrm rot="5400000" flipH="1">
              <a:off x="3342067" y="140811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2" name="Line 38"/>
            <p:cNvSpPr>
              <a:spLocks noChangeShapeType="1"/>
            </p:cNvSpPr>
            <p:nvPr/>
          </p:nvSpPr>
          <p:spPr bwMode="auto">
            <a:xfrm rot="5400000" flipH="1">
              <a:off x="2928683" y="1789277"/>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3" name="Line 38"/>
            <p:cNvSpPr>
              <a:spLocks noChangeShapeType="1"/>
            </p:cNvSpPr>
            <p:nvPr/>
          </p:nvSpPr>
          <p:spPr bwMode="auto">
            <a:xfrm rot="5400000" flipH="1">
              <a:off x="2739307" y="2020220"/>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5" name="Line 38"/>
            <p:cNvSpPr>
              <a:spLocks noChangeShapeType="1"/>
            </p:cNvSpPr>
            <p:nvPr/>
          </p:nvSpPr>
          <p:spPr bwMode="auto">
            <a:xfrm rot="5400000" flipH="1">
              <a:off x="3136017" y="202655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6" name="Line 38"/>
            <p:cNvSpPr>
              <a:spLocks noChangeShapeType="1"/>
            </p:cNvSpPr>
            <p:nvPr/>
          </p:nvSpPr>
          <p:spPr bwMode="auto">
            <a:xfrm rot="5400000" flipH="1">
              <a:off x="3344652" y="182077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7" name="Line 38"/>
            <p:cNvSpPr>
              <a:spLocks noChangeShapeType="1"/>
            </p:cNvSpPr>
            <p:nvPr/>
          </p:nvSpPr>
          <p:spPr bwMode="auto">
            <a:xfrm rot="5400000" flipH="1">
              <a:off x="2931268" y="220194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9" name="Line 38"/>
            <p:cNvSpPr>
              <a:spLocks noChangeShapeType="1"/>
            </p:cNvSpPr>
            <p:nvPr/>
          </p:nvSpPr>
          <p:spPr bwMode="auto">
            <a:xfrm rot="5400000" flipH="1">
              <a:off x="3128115" y="244125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0" name="Line 38"/>
            <p:cNvSpPr>
              <a:spLocks noChangeShapeType="1"/>
            </p:cNvSpPr>
            <p:nvPr/>
          </p:nvSpPr>
          <p:spPr bwMode="auto">
            <a:xfrm rot="5400000" flipH="1">
              <a:off x="3336750" y="22354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3" name="Line 38"/>
            <p:cNvSpPr>
              <a:spLocks noChangeShapeType="1"/>
            </p:cNvSpPr>
            <p:nvPr/>
          </p:nvSpPr>
          <p:spPr bwMode="auto">
            <a:xfrm rot="5400000" flipH="1">
              <a:off x="3368157" y="26258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9" name="Line 38"/>
            <p:cNvSpPr>
              <a:spLocks noChangeShapeType="1"/>
            </p:cNvSpPr>
            <p:nvPr/>
          </p:nvSpPr>
          <p:spPr bwMode="auto">
            <a:xfrm rot="16200000" flipH="1" flipV="1">
              <a:off x="3138417" y="274419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0" name="Line 38"/>
            <p:cNvSpPr>
              <a:spLocks noChangeShapeType="1"/>
            </p:cNvSpPr>
            <p:nvPr/>
          </p:nvSpPr>
          <p:spPr bwMode="auto">
            <a:xfrm rot="16200000" flipH="1" flipV="1">
              <a:off x="3347052" y="294550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1" name="Line 38"/>
            <p:cNvSpPr>
              <a:spLocks noChangeShapeType="1"/>
            </p:cNvSpPr>
            <p:nvPr/>
          </p:nvSpPr>
          <p:spPr bwMode="auto">
            <a:xfrm rot="16200000" flipH="1" flipV="1">
              <a:off x="2933668" y="254194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2" name="Line 38"/>
            <p:cNvSpPr>
              <a:spLocks noChangeShapeType="1"/>
            </p:cNvSpPr>
            <p:nvPr/>
          </p:nvSpPr>
          <p:spPr bwMode="auto">
            <a:xfrm rot="16200000" flipH="1" flipV="1">
              <a:off x="2744292" y="2361049"/>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3" name="Line 38"/>
            <p:cNvSpPr>
              <a:spLocks noChangeShapeType="1"/>
            </p:cNvSpPr>
            <p:nvPr/>
          </p:nvSpPr>
          <p:spPr bwMode="auto">
            <a:xfrm rot="16200000" flipH="1" flipV="1">
              <a:off x="3142956" y="236140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4" name="Line 38"/>
            <p:cNvSpPr>
              <a:spLocks noChangeShapeType="1"/>
            </p:cNvSpPr>
            <p:nvPr/>
          </p:nvSpPr>
          <p:spPr bwMode="auto">
            <a:xfrm rot="16200000" flipH="1" flipV="1">
              <a:off x="3351591" y="2562714"/>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5" name="Line 38"/>
            <p:cNvSpPr>
              <a:spLocks noChangeShapeType="1"/>
            </p:cNvSpPr>
            <p:nvPr/>
          </p:nvSpPr>
          <p:spPr bwMode="auto">
            <a:xfrm rot="16200000" flipH="1" flipV="1">
              <a:off x="2938207" y="2159156"/>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6" name="Line 38"/>
            <p:cNvSpPr>
              <a:spLocks noChangeShapeType="1"/>
            </p:cNvSpPr>
            <p:nvPr/>
          </p:nvSpPr>
          <p:spPr bwMode="auto">
            <a:xfrm rot="16200000" flipH="1" flipV="1">
              <a:off x="3090401" y="198468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7" name="Line 38"/>
            <p:cNvSpPr>
              <a:spLocks noChangeShapeType="1"/>
            </p:cNvSpPr>
            <p:nvPr/>
          </p:nvSpPr>
          <p:spPr bwMode="auto">
            <a:xfrm rot="16200000" flipH="1" flipV="1">
              <a:off x="3299036" y="218599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8" name="Line 38"/>
            <p:cNvSpPr>
              <a:spLocks noChangeShapeType="1"/>
            </p:cNvSpPr>
            <p:nvPr/>
          </p:nvSpPr>
          <p:spPr bwMode="auto">
            <a:xfrm rot="16200000" flipH="1" flipV="1">
              <a:off x="3297222" y="1762931"/>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8" name="Group 7"/>
          <p:cNvGrpSpPr/>
          <p:nvPr/>
        </p:nvGrpSpPr>
        <p:grpSpPr>
          <a:xfrm>
            <a:off x="4796357" y="1402988"/>
            <a:ext cx="771992" cy="2356558"/>
            <a:chOff x="4793790" y="1369718"/>
            <a:chExt cx="771992" cy="2356558"/>
          </a:xfrm>
        </p:grpSpPr>
        <p:sp>
          <p:nvSpPr>
            <p:cNvPr id="455" name="Line 35"/>
            <p:cNvSpPr>
              <a:spLocks noChangeShapeType="1"/>
            </p:cNvSpPr>
            <p:nvPr/>
          </p:nvSpPr>
          <p:spPr bwMode="auto">
            <a:xfrm rot="5400000" flipH="1">
              <a:off x="4973221" y="158561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6" name="Line 36"/>
            <p:cNvSpPr>
              <a:spLocks noChangeShapeType="1"/>
            </p:cNvSpPr>
            <p:nvPr/>
          </p:nvSpPr>
          <p:spPr bwMode="auto">
            <a:xfrm rot="16200000">
              <a:off x="4973221" y="197916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7" name="Line 37"/>
            <p:cNvSpPr>
              <a:spLocks noChangeShapeType="1"/>
            </p:cNvSpPr>
            <p:nvPr/>
          </p:nvSpPr>
          <p:spPr bwMode="auto">
            <a:xfrm rot="16200000">
              <a:off x="5169995" y="186586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2" name="Line 42"/>
            <p:cNvSpPr>
              <a:spLocks noChangeShapeType="1"/>
            </p:cNvSpPr>
            <p:nvPr/>
          </p:nvSpPr>
          <p:spPr bwMode="auto">
            <a:xfrm rot="16200000">
              <a:off x="4973221" y="237270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4" name="Line 44"/>
            <p:cNvSpPr>
              <a:spLocks noChangeShapeType="1"/>
            </p:cNvSpPr>
            <p:nvPr/>
          </p:nvSpPr>
          <p:spPr bwMode="auto">
            <a:xfrm rot="5400000" flipH="1">
              <a:off x="4974712" y="2378671"/>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5" name="Line 45"/>
            <p:cNvSpPr>
              <a:spLocks noChangeShapeType="1"/>
            </p:cNvSpPr>
            <p:nvPr/>
          </p:nvSpPr>
          <p:spPr bwMode="auto">
            <a:xfrm rot="16200000">
              <a:off x="4973966" y="2768492"/>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6" name="Line 46"/>
            <p:cNvSpPr>
              <a:spLocks noChangeShapeType="1"/>
            </p:cNvSpPr>
            <p:nvPr/>
          </p:nvSpPr>
          <p:spPr bwMode="auto">
            <a:xfrm rot="16200000">
              <a:off x="5169250" y="2655198"/>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7" name="Line 47"/>
            <p:cNvSpPr>
              <a:spLocks noChangeShapeType="1"/>
            </p:cNvSpPr>
            <p:nvPr/>
          </p:nvSpPr>
          <p:spPr bwMode="auto">
            <a:xfrm rot="5400000" flipH="1">
              <a:off x="4973221" y="276625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8" name="Line 48"/>
            <p:cNvSpPr>
              <a:spLocks noChangeShapeType="1"/>
            </p:cNvSpPr>
            <p:nvPr/>
          </p:nvSpPr>
          <p:spPr bwMode="auto">
            <a:xfrm rot="16200000">
              <a:off x="4973221" y="315980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9" name="Line 49"/>
            <p:cNvSpPr>
              <a:spLocks noChangeShapeType="1"/>
            </p:cNvSpPr>
            <p:nvPr/>
          </p:nvSpPr>
          <p:spPr bwMode="auto">
            <a:xfrm rot="16200000">
              <a:off x="5169995" y="3046510"/>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4" name="Line 38"/>
            <p:cNvSpPr>
              <a:spLocks noChangeShapeType="1"/>
            </p:cNvSpPr>
            <p:nvPr/>
          </p:nvSpPr>
          <p:spPr bwMode="auto">
            <a:xfrm rot="5400000" flipH="1">
              <a:off x="4802732" y="14225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5" name="Line 38"/>
            <p:cNvSpPr>
              <a:spLocks noChangeShapeType="1"/>
            </p:cNvSpPr>
            <p:nvPr/>
          </p:nvSpPr>
          <p:spPr bwMode="auto">
            <a:xfrm rot="5400000" flipH="1">
              <a:off x="4389348" y="1803742"/>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6" name="Line 38"/>
            <p:cNvSpPr>
              <a:spLocks noChangeShapeType="1"/>
            </p:cNvSpPr>
            <p:nvPr/>
          </p:nvSpPr>
          <p:spPr bwMode="auto">
            <a:xfrm rot="5400000" flipH="1">
              <a:off x="4199972" y="2034685"/>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8" name="Line 38"/>
            <p:cNvSpPr>
              <a:spLocks noChangeShapeType="1"/>
            </p:cNvSpPr>
            <p:nvPr/>
          </p:nvSpPr>
          <p:spPr bwMode="auto">
            <a:xfrm rot="5400000" flipH="1">
              <a:off x="4596682" y="204102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9" name="Line 38"/>
            <p:cNvSpPr>
              <a:spLocks noChangeShapeType="1"/>
            </p:cNvSpPr>
            <p:nvPr/>
          </p:nvSpPr>
          <p:spPr bwMode="auto">
            <a:xfrm rot="5400000" flipH="1">
              <a:off x="4805317" y="183524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0" name="Line 38"/>
            <p:cNvSpPr>
              <a:spLocks noChangeShapeType="1"/>
            </p:cNvSpPr>
            <p:nvPr/>
          </p:nvSpPr>
          <p:spPr bwMode="auto">
            <a:xfrm rot="5400000" flipH="1">
              <a:off x="4391933" y="221640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2" name="Line 38"/>
            <p:cNvSpPr>
              <a:spLocks noChangeShapeType="1"/>
            </p:cNvSpPr>
            <p:nvPr/>
          </p:nvSpPr>
          <p:spPr bwMode="auto">
            <a:xfrm rot="5400000" flipH="1">
              <a:off x="4588780" y="245572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3" name="Line 38"/>
            <p:cNvSpPr>
              <a:spLocks noChangeShapeType="1"/>
            </p:cNvSpPr>
            <p:nvPr/>
          </p:nvSpPr>
          <p:spPr bwMode="auto">
            <a:xfrm rot="5400000" flipH="1">
              <a:off x="4797415" y="224994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6" name="Line 38"/>
            <p:cNvSpPr>
              <a:spLocks noChangeShapeType="1"/>
            </p:cNvSpPr>
            <p:nvPr/>
          </p:nvSpPr>
          <p:spPr bwMode="auto">
            <a:xfrm rot="5400000" flipH="1">
              <a:off x="4828822" y="2640348"/>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3" name="Line 38"/>
            <p:cNvSpPr>
              <a:spLocks noChangeShapeType="1"/>
            </p:cNvSpPr>
            <p:nvPr/>
          </p:nvSpPr>
          <p:spPr bwMode="auto">
            <a:xfrm rot="16200000" flipH="1" flipV="1">
              <a:off x="4807717" y="295997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4" name="Line 38"/>
            <p:cNvSpPr>
              <a:spLocks noChangeShapeType="1"/>
            </p:cNvSpPr>
            <p:nvPr/>
          </p:nvSpPr>
          <p:spPr bwMode="auto">
            <a:xfrm rot="16200000" flipH="1" flipV="1">
              <a:off x="4394333" y="255641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6" name="Line 38"/>
            <p:cNvSpPr>
              <a:spLocks noChangeShapeType="1"/>
            </p:cNvSpPr>
            <p:nvPr/>
          </p:nvSpPr>
          <p:spPr bwMode="auto">
            <a:xfrm rot="16200000" flipH="1" flipV="1">
              <a:off x="4603621" y="237586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00" name="Line 38"/>
            <p:cNvSpPr>
              <a:spLocks noChangeShapeType="1"/>
            </p:cNvSpPr>
            <p:nvPr/>
          </p:nvSpPr>
          <p:spPr bwMode="auto">
            <a:xfrm rot="16200000" flipH="1" flipV="1">
              <a:off x="4759701" y="220046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8" name="Group 27"/>
          <p:cNvGrpSpPr/>
          <p:nvPr/>
        </p:nvGrpSpPr>
        <p:grpSpPr>
          <a:xfrm>
            <a:off x="4019567" y="1390527"/>
            <a:ext cx="784256" cy="2387954"/>
            <a:chOff x="4017000" y="1357257"/>
            <a:chExt cx="784256" cy="2387954"/>
          </a:xfrm>
        </p:grpSpPr>
        <p:sp>
          <p:nvSpPr>
            <p:cNvPr id="575" name="Line 36"/>
            <p:cNvSpPr>
              <a:spLocks noChangeShapeType="1"/>
            </p:cNvSpPr>
            <p:nvPr/>
          </p:nvSpPr>
          <p:spPr bwMode="auto">
            <a:xfrm rot="5400000" flipH="1">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6" name="Line 37"/>
            <p:cNvSpPr>
              <a:spLocks noChangeShapeType="1"/>
            </p:cNvSpPr>
            <p:nvPr/>
          </p:nvSpPr>
          <p:spPr bwMode="auto">
            <a:xfrm rot="5400000" flipH="1">
              <a:off x="4412787" y="1491253"/>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8" name="Line 39"/>
            <p:cNvSpPr>
              <a:spLocks noChangeShapeType="1"/>
            </p:cNvSpPr>
            <p:nvPr/>
          </p:nvSpPr>
          <p:spPr bwMode="auto">
            <a:xfrm rot="5400000" flipH="1">
              <a:off x="4216013" y="12109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0" name="Line 41"/>
            <p:cNvSpPr>
              <a:spLocks noChangeShapeType="1"/>
            </p:cNvSpPr>
            <p:nvPr/>
          </p:nvSpPr>
          <p:spPr bwMode="auto">
            <a:xfrm rot="16200000">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1" name="Line 42"/>
            <p:cNvSpPr>
              <a:spLocks noChangeShapeType="1"/>
            </p:cNvSpPr>
            <p:nvPr/>
          </p:nvSpPr>
          <p:spPr bwMode="auto">
            <a:xfrm rot="5400000" flipH="1">
              <a:off x="4216013" y="19980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2" name="Line 43"/>
            <p:cNvSpPr>
              <a:spLocks noChangeShapeType="1"/>
            </p:cNvSpPr>
            <p:nvPr/>
          </p:nvSpPr>
          <p:spPr bwMode="auto">
            <a:xfrm rot="5400000" flipH="1">
              <a:off x="4412787" y="18848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3" name="Line 44"/>
            <p:cNvSpPr>
              <a:spLocks noChangeShapeType="1"/>
            </p:cNvSpPr>
            <p:nvPr/>
          </p:nvSpPr>
          <p:spPr bwMode="auto">
            <a:xfrm rot="16200000">
              <a:off x="4218994" y="2004058"/>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4" name="Line 45"/>
            <p:cNvSpPr>
              <a:spLocks noChangeShapeType="1"/>
            </p:cNvSpPr>
            <p:nvPr/>
          </p:nvSpPr>
          <p:spPr bwMode="auto">
            <a:xfrm rot="5400000" flipH="1">
              <a:off x="4218249" y="2393879"/>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5" name="Line 46"/>
            <p:cNvSpPr>
              <a:spLocks noChangeShapeType="1"/>
            </p:cNvSpPr>
            <p:nvPr/>
          </p:nvSpPr>
          <p:spPr bwMode="auto">
            <a:xfrm rot="5400000" flipH="1">
              <a:off x="4413532" y="2280585"/>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6" name="Line 47"/>
            <p:cNvSpPr>
              <a:spLocks noChangeShapeType="1"/>
            </p:cNvSpPr>
            <p:nvPr/>
          </p:nvSpPr>
          <p:spPr bwMode="auto">
            <a:xfrm rot="16200000">
              <a:off x="4216013" y="23916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7" name="Line 48"/>
            <p:cNvSpPr>
              <a:spLocks noChangeShapeType="1"/>
            </p:cNvSpPr>
            <p:nvPr/>
          </p:nvSpPr>
          <p:spPr bwMode="auto">
            <a:xfrm rot="5400000" flipH="1">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8" name="Line 49"/>
            <p:cNvSpPr>
              <a:spLocks noChangeShapeType="1"/>
            </p:cNvSpPr>
            <p:nvPr/>
          </p:nvSpPr>
          <p:spPr bwMode="auto">
            <a:xfrm rot="5400000" flipH="1">
              <a:off x="4412787" y="2671897"/>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9" name="Line 50"/>
            <p:cNvSpPr>
              <a:spLocks noChangeShapeType="1"/>
            </p:cNvSpPr>
            <p:nvPr/>
          </p:nvSpPr>
          <p:spPr bwMode="auto">
            <a:xfrm rot="16200000">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0" name="Line 51"/>
            <p:cNvSpPr>
              <a:spLocks noChangeShapeType="1"/>
            </p:cNvSpPr>
            <p:nvPr/>
          </p:nvSpPr>
          <p:spPr bwMode="auto">
            <a:xfrm rot="5400000" flipH="1">
              <a:off x="4216013" y="31787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1" name="Line 52"/>
            <p:cNvSpPr>
              <a:spLocks noChangeShapeType="1"/>
            </p:cNvSpPr>
            <p:nvPr/>
          </p:nvSpPr>
          <p:spPr bwMode="auto">
            <a:xfrm rot="5400000" flipH="1">
              <a:off x="4412787" y="306544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1" name="Line 38"/>
            <p:cNvSpPr>
              <a:spLocks noChangeShapeType="1"/>
            </p:cNvSpPr>
            <p:nvPr/>
          </p:nvSpPr>
          <p:spPr bwMode="auto">
            <a:xfrm rot="16200000">
              <a:off x="3810155" y="208110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2" name="Line 38"/>
            <p:cNvSpPr>
              <a:spLocks noChangeShapeType="1"/>
            </p:cNvSpPr>
            <p:nvPr/>
          </p:nvSpPr>
          <p:spPr bwMode="auto">
            <a:xfrm rot="16200000">
              <a:off x="4014318" y="187532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3" name="Line 38"/>
            <p:cNvSpPr>
              <a:spLocks noChangeShapeType="1"/>
            </p:cNvSpPr>
            <p:nvPr/>
          </p:nvSpPr>
          <p:spPr bwMode="auto">
            <a:xfrm rot="16200000">
              <a:off x="3605441" y="225649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4" name="Line 38"/>
            <p:cNvSpPr>
              <a:spLocks noChangeShapeType="1"/>
            </p:cNvSpPr>
            <p:nvPr/>
          </p:nvSpPr>
          <p:spPr bwMode="auto">
            <a:xfrm rot="16200000">
              <a:off x="3778748" y="247151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5" name="Line 38"/>
            <p:cNvSpPr>
              <a:spLocks noChangeShapeType="1"/>
            </p:cNvSpPr>
            <p:nvPr/>
          </p:nvSpPr>
          <p:spPr bwMode="auto">
            <a:xfrm rot="16200000">
              <a:off x="3982911" y="226573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6" name="Line 38"/>
            <p:cNvSpPr>
              <a:spLocks noChangeShapeType="1"/>
            </p:cNvSpPr>
            <p:nvPr/>
          </p:nvSpPr>
          <p:spPr bwMode="auto">
            <a:xfrm rot="5400000" flipV="1">
              <a:off x="3809172" y="278062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7" name="Line 38"/>
            <p:cNvSpPr>
              <a:spLocks noChangeShapeType="1"/>
            </p:cNvSpPr>
            <p:nvPr/>
          </p:nvSpPr>
          <p:spPr bwMode="auto">
            <a:xfrm rot="5400000" flipV="1">
              <a:off x="4013335" y="298193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8" name="Line 38"/>
            <p:cNvSpPr>
              <a:spLocks noChangeShapeType="1"/>
            </p:cNvSpPr>
            <p:nvPr/>
          </p:nvSpPr>
          <p:spPr bwMode="auto">
            <a:xfrm rot="5400000" flipV="1">
              <a:off x="3604458" y="257837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9" name="Line 38"/>
            <p:cNvSpPr>
              <a:spLocks noChangeShapeType="1"/>
            </p:cNvSpPr>
            <p:nvPr/>
          </p:nvSpPr>
          <p:spPr bwMode="auto">
            <a:xfrm rot="5400000" flipV="1">
              <a:off x="3442433" y="2397478"/>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0" name="Line 38"/>
            <p:cNvSpPr>
              <a:spLocks noChangeShapeType="1"/>
            </p:cNvSpPr>
            <p:nvPr/>
          </p:nvSpPr>
          <p:spPr bwMode="auto">
            <a:xfrm rot="5400000" flipV="1">
              <a:off x="3232888" y="2208317"/>
              <a:ext cx="2354496" cy="652376"/>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1" name="Line 38"/>
            <p:cNvSpPr>
              <a:spLocks noChangeShapeType="1"/>
            </p:cNvSpPr>
            <p:nvPr/>
          </p:nvSpPr>
          <p:spPr bwMode="auto">
            <a:xfrm rot="5400000" flipV="1">
              <a:off x="3799853" y="238404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2" name="Line 38"/>
            <p:cNvSpPr>
              <a:spLocks noChangeShapeType="1"/>
            </p:cNvSpPr>
            <p:nvPr/>
          </p:nvSpPr>
          <p:spPr bwMode="auto">
            <a:xfrm rot="5400000" flipV="1">
              <a:off x="4004016" y="258535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3" name="Line 38"/>
            <p:cNvSpPr>
              <a:spLocks noChangeShapeType="1"/>
            </p:cNvSpPr>
            <p:nvPr/>
          </p:nvSpPr>
          <p:spPr bwMode="auto">
            <a:xfrm rot="5400000" flipV="1">
              <a:off x="3595139" y="2181801"/>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4" name="Line 38"/>
            <p:cNvSpPr>
              <a:spLocks noChangeShapeType="1"/>
            </p:cNvSpPr>
            <p:nvPr/>
          </p:nvSpPr>
          <p:spPr bwMode="auto">
            <a:xfrm rot="5400000" flipV="1">
              <a:off x="3433114" y="2000901"/>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5" name="Line 38"/>
            <p:cNvSpPr>
              <a:spLocks noChangeShapeType="1"/>
            </p:cNvSpPr>
            <p:nvPr/>
          </p:nvSpPr>
          <p:spPr bwMode="auto">
            <a:xfrm rot="5400000" flipV="1">
              <a:off x="3795314" y="200125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6" name="Line 38"/>
            <p:cNvSpPr>
              <a:spLocks noChangeShapeType="1"/>
            </p:cNvSpPr>
            <p:nvPr/>
          </p:nvSpPr>
          <p:spPr bwMode="auto">
            <a:xfrm rot="5400000" flipV="1">
              <a:off x="3999477" y="220256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7" name="Line 38"/>
            <p:cNvSpPr>
              <a:spLocks noChangeShapeType="1"/>
            </p:cNvSpPr>
            <p:nvPr/>
          </p:nvSpPr>
          <p:spPr bwMode="auto">
            <a:xfrm rot="5400000" flipV="1">
              <a:off x="3641970" y="179900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8" name="Line 38"/>
            <p:cNvSpPr>
              <a:spLocks noChangeShapeType="1"/>
            </p:cNvSpPr>
            <p:nvPr/>
          </p:nvSpPr>
          <p:spPr bwMode="auto">
            <a:xfrm rot="5400000" flipV="1">
              <a:off x="3847869" y="162453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9" name="Line 38"/>
            <p:cNvSpPr>
              <a:spLocks noChangeShapeType="1"/>
            </p:cNvSpPr>
            <p:nvPr/>
          </p:nvSpPr>
          <p:spPr bwMode="auto">
            <a:xfrm rot="5400000" flipV="1">
              <a:off x="4052032" y="182584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0" name="Line 38"/>
            <p:cNvSpPr>
              <a:spLocks noChangeShapeType="1"/>
            </p:cNvSpPr>
            <p:nvPr/>
          </p:nvSpPr>
          <p:spPr bwMode="auto">
            <a:xfrm rot="5400000" flipV="1">
              <a:off x="4053846" y="14027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27" name="Group 88"/>
          <p:cNvGrpSpPr>
            <a:grpSpLocks/>
          </p:cNvGrpSpPr>
          <p:nvPr/>
        </p:nvGrpSpPr>
        <p:grpSpPr bwMode="auto">
          <a:xfrm rot="16200000">
            <a:off x="1077497" y="2637221"/>
            <a:ext cx="2993352" cy="238514"/>
            <a:chOff x="0" y="0"/>
            <a:chExt cx="2008" cy="160"/>
          </a:xfrm>
          <a:solidFill>
            <a:schemeClr val="accent6">
              <a:lumMod val="75000"/>
            </a:schemeClr>
          </a:solidFill>
        </p:grpSpPr>
        <p:sp>
          <p:nvSpPr>
            <p:cNvPr id="628" name="Oval 89"/>
            <p:cNvSpPr>
              <a:spLocks/>
            </p:cNvSpPr>
            <p:nvPr/>
          </p:nvSpPr>
          <p:spPr bwMode="auto">
            <a:xfrm>
              <a:off x="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9" name="Oval 90"/>
            <p:cNvSpPr>
              <a:spLocks/>
            </p:cNvSpPr>
            <p:nvPr/>
          </p:nvSpPr>
          <p:spPr bwMode="auto">
            <a:xfrm>
              <a:off x="26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0" name="Oval 91"/>
            <p:cNvSpPr>
              <a:spLocks/>
            </p:cNvSpPr>
            <p:nvPr/>
          </p:nvSpPr>
          <p:spPr bwMode="auto">
            <a:xfrm>
              <a:off x="52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1" name="Oval 92"/>
            <p:cNvSpPr>
              <a:spLocks/>
            </p:cNvSpPr>
            <p:nvPr/>
          </p:nvSpPr>
          <p:spPr bwMode="auto">
            <a:xfrm>
              <a:off x="792"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2" name="Oval 93"/>
            <p:cNvSpPr>
              <a:spLocks/>
            </p:cNvSpPr>
            <p:nvPr/>
          </p:nvSpPr>
          <p:spPr bwMode="auto">
            <a:xfrm>
              <a:off x="1056"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3" name="Oval 94"/>
            <p:cNvSpPr>
              <a:spLocks/>
            </p:cNvSpPr>
            <p:nvPr/>
          </p:nvSpPr>
          <p:spPr bwMode="auto">
            <a:xfrm>
              <a:off x="132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4" name="Oval 95"/>
            <p:cNvSpPr>
              <a:spLocks/>
            </p:cNvSpPr>
            <p:nvPr/>
          </p:nvSpPr>
          <p:spPr bwMode="auto">
            <a:xfrm>
              <a:off x="158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5" name="Oval 96"/>
            <p:cNvSpPr>
              <a:spLocks/>
            </p:cNvSpPr>
            <p:nvPr/>
          </p:nvSpPr>
          <p:spPr bwMode="auto">
            <a:xfrm>
              <a:off x="184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52" name="Group 651"/>
          <p:cNvGrpSpPr/>
          <p:nvPr/>
        </p:nvGrpSpPr>
        <p:grpSpPr>
          <a:xfrm>
            <a:off x="3919899" y="1298308"/>
            <a:ext cx="238514" cy="2227494"/>
            <a:chOff x="3912195" y="1254764"/>
            <a:chExt cx="238514" cy="2227494"/>
          </a:xfrm>
        </p:grpSpPr>
        <p:sp>
          <p:nvSpPr>
            <p:cNvPr id="653" name="Oval 82"/>
            <p:cNvSpPr>
              <a:spLocks/>
            </p:cNvSpPr>
            <p:nvPr/>
          </p:nvSpPr>
          <p:spPr bwMode="auto">
            <a:xfrm rot="16200000">
              <a:off x="3912195" y="324374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4" name="Oval 85"/>
            <p:cNvSpPr>
              <a:spLocks/>
            </p:cNvSpPr>
            <p:nvPr/>
          </p:nvSpPr>
          <p:spPr bwMode="auto">
            <a:xfrm rot="16200000">
              <a:off x="3912195" y="28484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5" name="Oval 86"/>
            <p:cNvSpPr>
              <a:spLocks/>
            </p:cNvSpPr>
            <p:nvPr/>
          </p:nvSpPr>
          <p:spPr bwMode="auto">
            <a:xfrm rot="16200000">
              <a:off x="3912195" y="247539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6" name="Oval 87"/>
            <p:cNvSpPr>
              <a:spLocks/>
            </p:cNvSpPr>
            <p:nvPr/>
          </p:nvSpPr>
          <p:spPr bwMode="auto">
            <a:xfrm rot="16200000">
              <a:off x="3912195" y="2081848"/>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7" name="Oval 87"/>
            <p:cNvSpPr>
              <a:spLocks/>
            </p:cNvSpPr>
            <p:nvPr/>
          </p:nvSpPr>
          <p:spPr bwMode="auto">
            <a:xfrm rot="16200000">
              <a:off x="3912195" y="1646560"/>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8" name="Oval 87"/>
            <p:cNvSpPr>
              <a:spLocks/>
            </p:cNvSpPr>
            <p:nvPr/>
          </p:nvSpPr>
          <p:spPr bwMode="auto">
            <a:xfrm rot="16200000">
              <a:off x="3912195" y="125476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35" name="Group 34"/>
          <p:cNvGrpSpPr/>
          <p:nvPr/>
        </p:nvGrpSpPr>
        <p:grpSpPr>
          <a:xfrm>
            <a:off x="1606092" y="1391506"/>
            <a:ext cx="849108" cy="2759204"/>
            <a:chOff x="1603525" y="1358236"/>
            <a:chExt cx="849108" cy="2759204"/>
          </a:xfrm>
        </p:grpSpPr>
        <p:cxnSp>
          <p:nvCxnSpPr>
            <p:cNvPr id="337" name="Straight Arrow Connector 336"/>
            <p:cNvCxnSpPr/>
            <p:nvPr/>
          </p:nvCxnSpPr>
          <p:spPr>
            <a:xfrm flipV="1">
              <a:off x="1626087" y="2171358"/>
              <a:ext cx="826546" cy="64008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8" name="Straight Arrow Connector 337"/>
            <p:cNvCxnSpPr/>
            <p:nvPr/>
          </p:nvCxnSpPr>
          <p:spPr>
            <a:xfrm>
              <a:off x="1617921" y="2827271"/>
              <a:ext cx="834712" cy="1311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9" name="Straight Arrow Connector 338"/>
            <p:cNvCxnSpPr/>
            <p:nvPr/>
          </p:nvCxnSpPr>
          <p:spPr>
            <a:xfrm>
              <a:off x="1603525" y="2839197"/>
              <a:ext cx="849108" cy="40462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3" name="Straight Arrow Connector 222"/>
            <p:cNvCxnSpPr/>
            <p:nvPr/>
          </p:nvCxnSpPr>
          <p:spPr>
            <a:xfrm flipV="1">
              <a:off x="1627837" y="2564906"/>
              <a:ext cx="824796" cy="24643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9" name="Straight Arrow Connector 658"/>
            <p:cNvCxnSpPr/>
            <p:nvPr/>
          </p:nvCxnSpPr>
          <p:spPr>
            <a:xfrm>
              <a:off x="1615527" y="2944354"/>
              <a:ext cx="837106" cy="7150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0" name="Straight Arrow Connector 659"/>
            <p:cNvCxnSpPr/>
            <p:nvPr/>
          </p:nvCxnSpPr>
          <p:spPr>
            <a:xfrm>
              <a:off x="1614480" y="2839197"/>
              <a:ext cx="838153" cy="127824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1" name="Straight Arrow Connector 660"/>
            <p:cNvCxnSpPr/>
            <p:nvPr/>
          </p:nvCxnSpPr>
          <p:spPr>
            <a:xfrm flipV="1">
              <a:off x="1626203" y="1756047"/>
              <a:ext cx="826430" cy="10007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2" name="Straight Arrow Connector 661"/>
            <p:cNvCxnSpPr/>
            <p:nvPr/>
          </p:nvCxnSpPr>
          <p:spPr>
            <a:xfrm flipV="1">
              <a:off x="1614480" y="1358236"/>
              <a:ext cx="838153" cy="127824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grpSp>
      <p:grpSp>
        <p:nvGrpSpPr>
          <p:cNvPr id="37" name="Group 36"/>
          <p:cNvGrpSpPr/>
          <p:nvPr/>
        </p:nvGrpSpPr>
        <p:grpSpPr>
          <a:xfrm rot="2856491">
            <a:off x="661808" y="2182055"/>
            <a:ext cx="1573153" cy="1358220"/>
            <a:chOff x="1179050" y="2494061"/>
            <a:chExt cx="888714" cy="767293"/>
          </a:xfrm>
        </p:grpSpPr>
        <p:sp>
          <p:nvSpPr>
            <p:cNvPr id="664" name="Oval 663"/>
            <p:cNvSpPr/>
            <p:nvPr/>
          </p:nvSpPr>
          <p:spPr>
            <a:xfrm>
              <a:off x="1292505" y="2569600"/>
              <a:ext cx="667530" cy="613993"/>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69" name="Picture 668"/>
            <p:cNvPicPr>
              <a:picLocks noChangeAspect="1"/>
            </p:cNvPicPr>
            <p:nvPr/>
          </p:nvPicPr>
          <p:blipFill rotWithShape="1">
            <a:blip r:embed="rId3">
              <a:extLst>
                <a:ext uri="{28A0092B-C50C-407E-A947-70E740481C1C}">
                  <a14:useLocalDpi xmlns:a14="http://schemas.microsoft.com/office/drawing/2010/main" val="0"/>
                </a:ext>
              </a:extLst>
            </a:blip>
            <a:srcRect l="30028" t="26840" r="34368" b="24565"/>
            <a:stretch/>
          </p:blipFill>
          <p:spPr>
            <a:xfrm rot="16200000">
              <a:off x="1239760" y="2433351"/>
              <a:ext cx="767293" cy="888714"/>
            </a:xfrm>
            <a:prstGeom prst="rect">
              <a:avLst/>
            </a:prstGeom>
          </p:spPr>
        </p:pic>
      </p:grpSp>
      <p:sp>
        <p:nvSpPr>
          <p:cNvPr id="5" name="TextBox 4"/>
          <p:cNvSpPr txBox="1"/>
          <p:nvPr/>
        </p:nvSpPr>
        <p:spPr>
          <a:xfrm>
            <a:off x="1831918" y="4354088"/>
            <a:ext cx="1366446" cy="477054"/>
          </a:xfrm>
          <a:prstGeom prst="rect">
            <a:avLst/>
          </a:prstGeom>
          <a:solidFill>
            <a:srgbClr val="E46C0A"/>
          </a:solidFill>
        </p:spPr>
        <p:txBody>
          <a:bodyPr wrap="square" rtlCol="0">
            <a:spAutoFit/>
          </a:bodyPr>
          <a:lstStyle/>
          <a:p>
            <a:pPr algn="ctr">
              <a:lnSpc>
                <a:spcPts val="1500"/>
              </a:lnSpc>
            </a:pPr>
            <a:r>
              <a:rPr lang="en-US" sz="1600" dirty="0" smtClean="0">
                <a:solidFill>
                  <a:srgbClr val="FFFF00"/>
                </a:solidFill>
              </a:rPr>
              <a:t>Biophysical Feature Space</a:t>
            </a:r>
          </a:p>
        </p:txBody>
      </p:sp>
      <p:sp>
        <p:nvSpPr>
          <p:cNvPr id="224" name="TextBox 223"/>
          <p:cNvSpPr txBox="1"/>
          <p:nvPr/>
        </p:nvSpPr>
        <p:spPr>
          <a:xfrm>
            <a:off x="5140589" y="4340011"/>
            <a:ext cx="957968" cy="484632"/>
          </a:xfrm>
          <a:prstGeom prst="rect">
            <a:avLst/>
          </a:prstGeom>
          <a:solidFill>
            <a:srgbClr val="4F81BD"/>
          </a:solidFill>
          <a:ln>
            <a:noFill/>
          </a:ln>
        </p:spPr>
        <p:txBody>
          <a:bodyPr wrap="square" rtlCol="0">
            <a:spAutoFit/>
          </a:bodyPr>
          <a:lstStyle/>
          <a:p>
            <a:pPr algn="ctr">
              <a:lnSpc>
                <a:spcPts val="1500"/>
              </a:lnSpc>
            </a:pPr>
            <a:r>
              <a:rPr lang="en-US" sz="1600" dirty="0" smtClean="0">
                <a:solidFill>
                  <a:srgbClr val="FFFF00"/>
                </a:solidFill>
              </a:rPr>
              <a:t>Decision</a:t>
            </a:r>
          </a:p>
          <a:p>
            <a:pPr algn="ctr">
              <a:lnSpc>
                <a:spcPts val="1500"/>
              </a:lnSpc>
            </a:pPr>
            <a:r>
              <a:rPr lang="en-US" sz="1600" dirty="0" smtClean="0">
                <a:solidFill>
                  <a:srgbClr val="FFFF00"/>
                </a:solidFill>
              </a:rPr>
              <a:t>Making</a:t>
            </a:r>
            <a:endParaRPr lang="en-US" sz="1600" dirty="0">
              <a:solidFill>
                <a:srgbClr val="FFFF00"/>
              </a:solidFill>
            </a:endParaRPr>
          </a:p>
        </p:txBody>
      </p:sp>
      <p:sp>
        <p:nvSpPr>
          <p:cNvPr id="225" name="TextBox 224"/>
          <p:cNvSpPr txBox="1"/>
          <p:nvPr/>
        </p:nvSpPr>
        <p:spPr>
          <a:xfrm>
            <a:off x="3277853" y="4348065"/>
            <a:ext cx="1783248" cy="484632"/>
          </a:xfrm>
          <a:prstGeom prst="rect">
            <a:avLst/>
          </a:prstGeom>
          <a:solidFill>
            <a:srgbClr val="77933C"/>
          </a:solidFill>
          <a:ln>
            <a:noFill/>
          </a:ln>
        </p:spPr>
        <p:txBody>
          <a:bodyPr wrap="square" rtlCol="0">
            <a:spAutoFit/>
          </a:bodyPr>
          <a:lstStyle/>
          <a:p>
            <a:pPr algn="ctr">
              <a:lnSpc>
                <a:spcPts val="1500"/>
              </a:lnSpc>
            </a:pPr>
            <a:r>
              <a:rPr lang="en-US" sz="1600" dirty="0" smtClean="0">
                <a:solidFill>
                  <a:srgbClr val="FFFF00"/>
                </a:solidFill>
              </a:rPr>
              <a:t>Neural Network Hidden Layers</a:t>
            </a:r>
            <a:endParaRPr lang="en-US" sz="1600" dirty="0">
              <a:solidFill>
                <a:srgbClr val="FFFF00"/>
              </a:solidFill>
            </a:endParaRPr>
          </a:p>
        </p:txBody>
      </p:sp>
      <p:sp>
        <p:nvSpPr>
          <p:cNvPr id="226" name="TextBox 225"/>
          <p:cNvSpPr txBox="1"/>
          <p:nvPr/>
        </p:nvSpPr>
        <p:spPr>
          <a:xfrm>
            <a:off x="911682" y="4354748"/>
            <a:ext cx="840747" cy="484632"/>
          </a:xfrm>
          <a:prstGeom prst="rect">
            <a:avLst/>
          </a:prstGeom>
          <a:solidFill>
            <a:schemeClr val="accent4">
              <a:lumMod val="75000"/>
            </a:schemeClr>
          </a:solidFill>
        </p:spPr>
        <p:txBody>
          <a:bodyPr wrap="square" rtlCol="0">
            <a:spAutoFit/>
          </a:bodyPr>
          <a:lstStyle/>
          <a:p>
            <a:pPr algn="ctr">
              <a:lnSpc>
                <a:spcPts val="1500"/>
              </a:lnSpc>
            </a:pPr>
            <a:r>
              <a:rPr lang="en-US" sz="1600" dirty="0" smtClean="0">
                <a:solidFill>
                  <a:srgbClr val="FFFF00"/>
                </a:solidFill>
              </a:rPr>
              <a:t>Image Fusion</a:t>
            </a:r>
            <a:endParaRPr lang="en-US" sz="1600" dirty="0">
              <a:solidFill>
                <a:srgbClr val="FFFF00"/>
              </a:solidFill>
            </a:endParaRPr>
          </a:p>
        </p:txBody>
      </p:sp>
      <p:sp>
        <p:nvSpPr>
          <p:cNvPr id="228" name="Line 41"/>
          <p:cNvSpPr>
            <a:spLocks noChangeShapeType="1"/>
          </p:cNvSpPr>
          <p:nvPr/>
        </p:nvSpPr>
        <p:spPr bwMode="auto">
          <a:xfrm rot="5400000" flipH="1">
            <a:off x="4975788" y="2012430"/>
            <a:ext cx="393548" cy="739394"/>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29" name="Line 43"/>
          <p:cNvSpPr>
            <a:spLocks noChangeShapeType="1"/>
          </p:cNvSpPr>
          <p:nvPr/>
        </p:nvSpPr>
        <p:spPr bwMode="auto">
          <a:xfrm rot="16200000">
            <a:off x="5172562" y="2292684"/>
            <a:ext cx="0" cy="596285"/>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0" name="Line 38"/>
          <p:cNvSpPr>
            <a:spLocks noChangeShapeType="1"/>
          </p:cNvSpPr>
          <p:nvPr/>
        </p:nvSpPr>
        <p:spPr bwMode="auto">
          <a:xfrm rot="16200000" flipH="1" flipV="1">
            <a:off x="4601649" y="2791932"/>
            <a:ext cx="1183847" cy="698399"/>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2" name="Line 38"/>
          <p:cNvSpPr>
            <a:spLocks noChangeShapeType="1"/>
          </p:cNvSpPr>
          <p:nvPr/>
        </p:nvSpPr>
        <p:spPr bwMode="auto">
          <a:xfrm rot="16200000" flipH="1" flipV="1">
            <a:off x="4814823" y="2610449"/>
            <a:ext cx="771049" cy="702871"/>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5" name="Line 38"/>
          <p:cNvSpPr>
            <a:spLocks noChangeShapeType="1"/>
          </p:cNvSpPr>
          <p:nvPr/>
        </p:nvSpPr>
        <p:spPr bwMode="auto">
          <a:xfrm rot="5400000" flipH="1">
            <a:off x="4596664" y="1661627"/>
            <a:ext cx="1183847" cy="698399"/>
          </a:xfrm>
          <a:prstGeom prst="line">
            <a:avLst/>
          </a:prstGeom>
          <a:solidFill>
            <a:schemeClr val="accent3">
              <a:lumMod val="75000"/>
            </a:schemeClr>
          </a:solidFill>
          <a:ln w="38100" cap="flat">
            <a:solidFill>
              <a:srgbClr val="FF000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nvGrpSpPr>
          <p:cNvPr id="236" name="Group 72"/>
          <p:cNvGrpSpPr>
            <a:grpSpLocks/>
          </p:cNvGrpSpPr>
          <p:nvPr/>
        </p:nvGrpSpPr>
        <p:grpSpPr bwMode="auto">
          <a:xfrm rot="16200000">
            <a:off x="4851851" y="2637221"/>
            <a:ext cx="1419159" cy="238514"/>
            <a:chOff x="528" y="0"/>
            <a:chExt cx="952" cy="160"/>
          </a:xfrm>
          <a:solidFill>
            <a:schemeClr val="accent3">
              <a:lumMod val="75000"/>
            </a:schemeClr>
          </a:solidFill>
        </p:grpSpPr>
        <p:sp>
          <p:nvSpPr>
            <p:cNvPr id="237" name="Oval 75"/>
            <p:cNvSpPr>
              <a:spLocks/>
            </p:cNvSpPr>
            <p:nvPr/>
          </p:nvSpPr>
          <p:spPr bwMode="auto">
            <a:xfrm>
              <a:off x="528"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8" name="Oval 76"/>
            <p:cNvSpPr>
              <a:spLocks/>
            </p:cNvSpPr>
            <p:nvPr/>
          </p:nvSpPr>
          <p:spPr bwMode="auto">
            <a:xfrm>
              <a:off x="792"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9" name="Oval 77"/>
            <p:cNvSpPr>
              <a:spLocks/>
            </p:cNvSpPr>
            <p:nvPr/>
          </p:nvSpPr>
          <p:spPr bwMode="auto">
            <a:xfrm>
              <a:off x="1056"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0" name="Oval 78"/>
            <p:cNvSpPr>
              <a:spLocks/>
            </p:cNvSpPr>
            <p:nvPr/>
          </p:nvSpPr>
          <p:spPr bwMode="auto">
            <a:xfrm>
              <a:off x="1320"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41" name="Group 240"/>
          <p:cNvGrpSpPr/>
          <p:nvPr/>
        </p:nvGrpSpPr>
        <p:grpSpPr>
          <a:xfrm>
            <a:off x="4677286" y="1282017"/>
            <a:ext cx="238514" cy="2627787"/>
            <a:chOff x="4471236" y="960033"/>
            <a:chExt cx="238514" cy="2627787"/>
          </a:xfrm>
        </p:grpSpPr>
        <p:sp>
          <p:nvSpPr>
            <p:cNvPr id="242" name="Oval 83"/>
            <p:cNvSpPr>
              <a:spLocks/>
            </p:cNvSpPr>
            <p:nvPr/>
          </p:nvSpPr>
          <p:spPr bwMode="auto">
            <a:xfrm rot="16200000">
              <a:off x="4471236" y="334930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3" name="Oval 84"/>
            <p:cNvSpPr>
              <a:spLocks/>
            </p:cNvSpPr>
            <p:nvPr/>
          </p:nvSpPr>
          <p:spPr bwMode="auto">
            <a:xfrm rot="16200000">
              <a:off x="4471236" y="294933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4" name="Oval 85"/>
            <p:cNvSpPr>
              <a:spLocks/>
            </p:cNvSpPr>
            <p:nvPr/>
          </p:nvSpPr>
          <p:spPr bwMode="auto">
            <a:xfrm rot="16200000">
              <a:off x="4471236" y="254935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5" name="Oval 86"/>
            <p:cNvSpPr>
              <a:spLocks/>
            </p:cNvSpPr>
            <p:nvPr/>
          </p:nvSpPr>
          <p:spPr bwMode="auto">
            <a:xfrm rot="16200000">
              <a:off x="4471236" y="214938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6" name="Oval 87"/>
            <p:cNvSpPr>
              <a:spLocks/>
            </p:cNvSpPr>
            <p:nvPr/>
          </p:nvSpPr>
          <p:spPr bwMode="auto">
            <a:xfrm rot="16200000">
              <a:off x="4471236" y="174940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0" name="Oval 86"/>
            <p:cNvSpPr>
              <a:spLocks/>
            </p:cNvSpPr>
            <p:nvPr/>
          </p:nvSpPr>
          <p:spPr bwMode="auto">
            <a:xfrm rot="16200000">
              <a:off x="4471236" y="134943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5" name="Oval 87"/>
            <p:cNvSpPr>
              <a:spLocks/>
            </p:cNvSpPr>
            <p:nvPr/>
          </p:nvSpPr>
          <p:spPr bwMode="auto">
            <a:xfrm rot="16200000">
              <a:off x="4471236" y="96003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sp>
        <p:nvSpPr>
          <p:cNvPr id="260" name="Freeform 259"/>
          <p:cNvSpPr/>
          <p:nvPr/>
        </p:nvSpPr>
        <p:spPr>
          <a:xfrm>
            <a:off x="6501158" y="2279449"/>
            <a:ext cx="1568953" cy="1400543"/>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6407 w 1592667"/>
              <a:gd name="connsiteY0" fmla="*/ 1400292 h 1400292"/>
              <a:gd name="connsiteX1" fmla="*/ 5039 w 1592667"/>
              <a:gd name="connsiteY1" fmla="*/ 1087011 h 1400292"/>
              <a:gd name="connsiteX2" fmla="*/ 104731 w 1592667"/>
              <a:gd name="connsiteY2" fmla="*/ 515905 h 1400292"/>
              <a:gd name="connsiteX3" fmla="*/ 309394 w 1592667"/>
              <a:gd name="connsiteY3" fmla="*/ 165513 h 1400292"/>
              <a:gd name="connsiteX4" fmla="*/ 638094 w 1592667"/>
              <a:gd name="connsiteY4" fmla="*/ 49096 h 1400292"/>
              <a:gd name="connsiteX5" fmla="*/ 1112288 w 1592667"/>
              <a:gd name="connsiteY5" fmla="*/ 12934 h 1400292"/>
              <a:gd name="connsiteX6" fmla="*/ 1592667 w 1592667"/>
              <a:gd name="connsiteY6" fmla="*/ 0 h 1400292"/>
              <a:gd name="connsiteX0" fmla="*/ 4503 w 1590763"/>
              <a:gd name="connsiteY0" fmla="*/ 1400292 h 1400292"/>
              <a:gd name="connsiteX1" fmla="*/ 3135 w 1590763"/>
              <a:gd name="connsiteY1" fmla="*/ 1087011 h 1400292"/>
              <a:gd name="connsiteX2" fmla="*/ 73896 w 1590763"/>
              <a:gd name="connsiteY2" fmla="*/ 477805 h 1400292"/>
              <a:gd name="connsiteX3" fmla="*/ 307490 w 1590763"/>
              <a:gd name="connsiteY3" fmla="*/ 165513 h 1400292"/>
              <a:gd name="connsiteX4" fmla="*/ 636190 w 1590763"/>
              <a:gd name="connsiteY4" fmla="*/ 49096 h 1400292"/>
              <a:gd name="connsiteX5" fmla="*/ 1110384 w 1590763"/>
              <a:gd name="connsiteY5" fmla="*/ 12934 h 1400292"/>
              <a:gd name="connsiteX6" fmla="*/ 1590763 w 1590763"/>
              <a:gd name="connsiteY6"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312389 w 1595662"/>
              <a:gd name="connsiteY4" fmla="*/ 16551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69152 w 1595662"/>
              <a:gd name="connsiteY3" fmla="*/ 392080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8643 h 1408643"/>
              <a:gd name="connsiteX1" fmla="*/ 8034 w 1595662"/>
              <a:gd name="connsiteY1" fmla="*/ 1095362 h 1408643"/>
              <a:gd name="connsiteX2" fmla="*/ 4619 w 1595662"/>
              <a:gd name="connsiteY2" fmla="*/ 733722 h 1408643"/>
              <a:gd name="connsiteX3" fmla="*/ 69152 w 1595662"/>
              <a:gd name="connsiteY3" fmla="*/ 400431 h 1408643"/>
              <a:gd name="connsiteX4" fmla="*/ 215954 w 1595662"/>
              <a:gd name="connsiteY4" fmla="*/ 116714 h 1408643"/>
              <a:gd name="connsiteX5" fmla="*/ 612159 w 1595662"/>
              <a:gd name="connsiteY5" fmla="*/ 9822 h 1408643"/>
              <a:gd name="connsiteX6" fmla="*/ 1115283 w 1595662"/>
              <a:gd name="connsiteY6" fmla="*/ 21285 h 1408643"/>
              <a:gd name="connsiteX7" fmla="*/ 1595662 w 1595662"/>
              <a:gd name="connsiteY7" fmla="*/ 8351 h 1408643"/>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1628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12802 h 1412802"/>
              <a:gd name="connsiteX1" fmla="*/ 8034 w 1595662"/>
              <a:gd name="connsiteY1" fmla="*/ 1099521 h 1412802"/>
              <a:gd name="connsiteX2" fmla="*/ 4619 w 1595662"/>
              <a:gd name="connsiteY2" fmla="*/ 737881 h 1412802"/>
              <a:gd name="connsiteX3" fmla="*/ 69152 w 1595662"/>
              <a:gd name="connsiteY3" fmla="*/ 404590 h 1412802"/>
              <a:gd name="connsiteX4" fmla="*/ 215954 w 1595662"/>
              <a:gd name="connsiteY4" fmla="*/ 120873 h 1412802"/>
              <a:gd name="connsiteX5" fmla="*/ 612159 w 1595662"/>
              <a:gd name="connsiteY5" fmla="*/ 33031 h 1412802"/>
              <a:gd name="connsiteX6" fmla="*/ 1109614 w 1595662"/>
              <a:gd name="connsiteY6" fmla="*/ 2469 h 1412802"/>
              <a:gd name="connsiteX7" fmla="*/ 1595662 w 1595662"/>
              <a:gd name="connsiteY7" fmla="*/ 12510 h 1412802"/>
              <a:gd name="connsiteX0" fmla="*/ 9402 w 1595662"/>
              <a:gd name="connsiteY0" fmla="*/ 1412281 h 1412281"/>
              <a:gd name="connsiteX1" fmla="*/ 8034 w 1595662"/>
              <a:gd name="connsiteY1" fmla="*/ 1099000 h 1412281"/>
              <a:gd name="connsiteX2" fmla="*/ 4619 w 1595662"/>
              <a:gd name="connsiteY2" fmla="*/ 737360 h 1412281"/>
              <a:gd name="connsiteX3" fmla="*/ 69152 w 1595662"/>
              <a:gd name="connsiteY3" fmla="*/ 404069 h 1412281"/>
              <a:gd name="connsiteX4" fmla="*/ 215954 w 1595662"/>
              <a:gd name="connsiteY4" fmla="*/ 120352 h 1412281"/>
              <a:gd name="connsiteX5" fmla="*/ 612159 w 1595662"/>
              <a:gd name="connsiteY5" fmla="*/ 32510 h 1412281"/>
              <a:gd name="connsiteX6" fmla="*/ 1109614 w 1595662"/>
              <a:gd name="connsiteY6" fmla="*/ 1948 h 1412281"/>
              <a:gd name="connsiteX7" fmla="*/ 1595662 w 1595662"/>
              <a:gd name="connsiteY7" fmla="*/ 11989 h 1412281"/>
              <a:gd name="connsiteX0" fmla="*/ 9402 w 1595662"/>
              <a:gd name="connsiteY0" fmla="*/ 1402846 h 1402846"/>
              <a:gd name="connsiteX1" fmla="*/ 8034 w 1595662"/>
              <a:gd name="connsiteY1" fmla="*/ 1089565 h 1402846"/>
              <a:gd name="connsiteX2" fmla="*/ 4619 w 1595662"/>
              <a:gd name="connsiteY2" fmla="*/ 727925 h 1402846"/>
              <a:gd name="connsiteX3" fmla="*/ 69152 w 1595662"/>
              <a:gd name="connsiteY3" fmla="*/ 394634 h 1402846"/>
              <a:gd name="connsiteX4" fmla="*/ 215954 w 1595662"/>
              <a:gd name="connsiteY4" fmla="*/ 110917 h 1402846"/>
              <a:gd name="connsiteX5" fmla="*/ 612159 w 1595662"/>
              <a:gd name="connsiteY5" fmla="*/ 23075 h 1402846"/>
              <a:gd name="connsiteX6" fmla="*/ 1103654 w 1595662"/>
              <a:gd name="connsiteY6" fmla="*/ 2324 h 1402846"/>
              <a:gd name="connsiteX7" fmla="*/ 1595662 w 1595662"/>
              <a:gd name="connsiteY7" fmla="*/ 2554 h 1402846"/>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61961 w 1588471"/>
              <a:gd name="connsiteY3" fmla="*/ 392331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8471" h="1400543">
                <a:moveTo>
                  <a:pt x="2211" y="1400543"/>
                </a:moveTo>
                <a:cubicBezTo>
                  <a:pt x="14347" y="1334354"/>
                  <a:pt x="-15" y="1200076"/>
                  <a:pt x="843" y="1087262"/>
                </a:cubicBezTo>
                <a:cubicBezTo>
                  <a:pt x="1701" y="974448"/>
                  <a:pt x="-4432" y="825194"/>
                  <a:pt x="7361" y="723660"/>
                </a:cubicBezTo>
                <a:cubicBezTo>
                  <a:pt x="19154" y="622126"/>
                  <a:pt x="24421" y="490914"/>
                  <a:pt x="54015" y="384482"/>
                </a:cubicBezTo>
                <a:cubicBezTo>
                  <a:pt x="83609" y="278050"/>
                  <a:pt x="116938" y="169232"/>
                  <a:pt x="208763" y="108614"/>
                </a:cubicBezTo>
                <a:cubicBezTo>
                  <a:pt x="300588" y="47996"/>
                  <a:pt x="485707" y="37977"/>
                  <a:pt x="604968" y="20772"/>
                </a:cubicBezTo>
                <a:cubicBezTo>
                  <a:pt x="724229" y="1604"/>
                  <a:pt x="946720" y="4566"/>
                  <a:pt x="1096463" y="21"/>
                </a:cubicBezTo>
                <a:cubicBezTo>
                  <a:pt x="1305721" y="-932"/>
                  <a:pt x="1523951" y="32511"/>
                  <a:pt x="1588471" y="251"/>
                </a:cubicBezTo>
              </a:path>
            </a:pathLst>
          </a:cu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1" name="Straight Arrow Connector 260"/>
          <p:cNvCxnSpPr/>
          <p:nvPr/>
        </p:nvCxnSpPr>
        <p:spPr>
          <a:xfrm flipV="1">
            <a:off x="6487154" y="2013815"/>
            <a:ext cx="0" cy="169201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4" name="Bent Arrow 263"/>
          <p:cNvSpPr/>
          <p:nvPr/>
        </p:nvSpPr>
        <p:spPr>
          <a:xfrm rot="13077167">
            <a:off x="5156846" y="3017816"/>
            <a:ext cx="1456148" cy="1033601"/>
          </a:xfrm>
          <a:prstGeom prst="bentArrow">
            <a:avLst>
              <a:gd name="adj1" fmla="val 17907"/>
              <a:gd name="adj2" fmla="val 19002"/>
              <a:gd name="adj3" fmla="val 24646"/>
              <a:gd name="adj4" fmla="val 74622"/>
            </a:avLst>
          </a:prstGeom>
          <a:gradFill flip="none" rotWithShape="1">
            <a:gsLst>
              <a:gs pos="0">
                <a:srgbClr val="00B050">
                  <a:alpha val="45000"/>
                </a:srgbClr>
              </a:gs>
              <a:gs pos="33000">
                <a:srgbClr val="007E39">
                  <a:alpha val="85882"/>
                </a:srgbClr>
              </a:gs>
              <a:gs pos="65000">
                <a:srgbClr val="005828">
                  <a:alpha val="84000"/>
                </a:srgbClr>
              </a:gs>
              <a:gs pos="100000">
                <a:srgbClr val="005828"/>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sp>
        <p:nvSpPr>
          <p:cNvPr id="265" name="Bent Arrow 264"/>
          <p:cNvSpPr/>
          <p:nvPr/>
        </p:nvSpPr>
        <p:spPr>
          <a:xfrm rot="2573429">
            <a:off x="5350877" y="1186988"/>
            <a:ext cx="1394819" cy="1294870"/>
          </a:xfrm>
          <a:prstGeom prst="bentArrow">
            <a:avLst>
              <a:gd name="adj1" fmla="val 14831"/>
              <a:gd name="adj2" fmla="val 15522"/>
              <a:gd name="adj3" fmla="val 26973"/>
              <a:gd name="adj4" fmla="val 74622"/>
            </a:avLst>
          </a:prstGeom>
          <a:gradFill flip="none" rotWithShape="1">
            <a:gsLst>
              <a:gs pos="24200">
                <a:srgbClr val="00DA63">
                  <a:alpha val="71000"/>
                </a:srgbClr>
              </a:gs>
              <a:gs pos="0">
                <a:srgbClr val="00E266">
                  <a:alpha val="38000"/>
                </a:srgbClr>
              </a:gs>
              <a:gs pos="52000">
                <a:srgbClr val="00B050">
                  <a:alpha val="86000"/>
                </a:srgbClr>
              </a:gs>
              <a:gs pos="100000">
                <a:srgbClr val="00B050"/>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grpSp>
        <p:nvGrpSpPr>
          <p:cNvPr id="2" name="Group 1"/>
          <p:cNvGrpSpPr/>
          <p:nvPr/>
        </p:nvGrpSpPr>
        <p:grpSpPr>
          <a:xfrm>
            <a:off x="2604649" y="965972"/>
            <a:ext cx="725262" cy="2789047"/>
            <a:chOff x="2564944" y="932702"/>
            <a:chExt cx="725262" cy="2789047"/>
          </a:xfrm>
        </p:grpSpPr>
        <p:sp>
          <p:nvSpPr>
            <p:cNvPr id="278" name="Line 38"/>
            <p:cNvSpPr>
              <a:spLocks noChangeShapeType="1"/>
            </p:cNvSpPr>
            <p:nvPr/>
          </p:nvSpPr>
          <p:spPr bwMode="auto">
            <a:xfrm rot="5400000" flipH="1">
              <a:off x="2335669" y="1191341"/>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79" name="Line 38"/>
            <p:cNvSpPr>
              <a:spLocks noChangeShapeType="1"/>
            </p:cNvSpPr>
            <p:nvPr/>
          </p:nvSpPr>
          <p:spPr bwMode="auto">
            <a:xfrm rot="5400000" flipH="1">
              <a:off x="2544304" y="985559"/>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0" name="Line 38"/>
            <p:cNvSpPr>
              <a:spLocks noChangeShapeType="1"/>
            </p:cNvSpPr>
            <p:nvPr/>
          </p:nvSpPr>
          <p:spPr bwMode="auto">
            <a:xfrm rot="5400000" flipH="1">
              <a:off x="2130920" y="1366726"/>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1" name="Line 38"/>
            <p:cNvSpPr>
              <a:spLocks noChangeShapeType="1"/>
            </p:cNvSpPr>
            <p:nvPr/>
          </p:nvSpPr>
          <p:spPr bwMode="auto">
            <a:xfrm rot="5400000" flipH="1">
              <a:off x="1941544" y="1597669"/>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2" name="Line 38"/>
            <p:cNvSpPr>
              <a:spLocks noChangeShapeType="1"/>
            </p:cNvSpPr>
            <p:nvPr/>
          </p:nvSpPr>
          <p:spPr bwMode="auto">
            <a:xfrm rot="5400000" flipH="1">
              <a:off x="1741304" y="1809673"/>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07" name="Line 38"/>
            <p:cNvSpPr>
              <a:spLocks noChangeShapeType="1"/>
            </p:cNvSpPr>
            <p:nvPr/>
          </p:nvSpPr>
          <p:spPr bwMode="auto">
            <a:xfrm rot="5400000" flipH="1">
              <a:off x="1562822" y="2007660"/>
              <a:ext cx="2743518" cy="68465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36" name="Group 635"/>
          <p:cNvGrpSpPr/>
          <p:nvPr/>
        </p:nvGrpSpPr>
        <p:grpSpPr>
          <a:xfrm>
            <a:off x="3194309" y="1249779"/>
            <a:ext cx="238514" cy="2609826"/>
            <a:chOff x="3191742" y="1216509"/>
            <a:chExt cx="238514" cy="2609826"/>
          </a:xfrm>
        </p:grpSpPr>
        <p:sp>
          <p:nvSpPr>
            <p:cNvPr id="637" name="Oval 82"/>
            <p:cNvSpPr>
              <a:spLocks/>
            </p:cNvSpPr>
            <p:nvPr/>
          </p:nvSpPr>
          <p:spPr bwMode="auto">
            <a:xfrm rot="16200000">
              <a:off x="3191742" y="358782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8" name="Oval 83"/>
            <p:cNvSpPr>
              <a:spLocks/>
            </p:cNvSpPr>
            <p:nvPr/>
          </p:nvSpPr>
          <p:spPr bwMode="auto">
            <a:xfrm rot="16200000">
              <a:off x="3191742" y="319427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9" name="Oval 84"/>
            <p:cNvSpPr>
              <a:spLocks/>
            </p:cNvSpPr>
            <p:nvPr/>
          </p:nvSpPr>
          <p:spPr bwMode="auto">
            <a:xfrm rot="16200000">
              <a:off x="3191742" y="28007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0" name="Oval 85"/>
            <p:cNvSpPr>
              <a:spLocks/>
            </p:cNvSpPr>
            <p:nvPr/>
          </p:nvSpPr>
          <p:spPr bwMode="auto">
            <a:xfrm rot="16200000">
              <a:off x="3191742" y="240717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1" name="Oval 86"/>
            <p:cNvSpPr>
              <a:spLocks/>
            </p:cNvSpPr>
            <p:nvPr/>
          </p:nvSpPr>
          <p:spPr bwMode="auto">
            <a:xfrm rot="16200000">
              <a:off x="3191742" y="201362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2" name="Oval 87"/>
            <p:cNvSpPr>
              <a:spLocks/>
            </p:cNvSpPr>
            <p:nvPr/>
          </p:nvSpPr>
          <p:spPr bwMode="auto">
            <a:xfrm rot="16200000">
              <a:off x="3191742" y="162008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3" name="Oval 87"/>
            <p:cNvSpPr>
              <a:spLocks/>
            </p:cNvSpPr>
            <p:nvPr/>
          </p:nvSpPr>
          <p:spPr bwMode="auto">
            <a:xfrm rot="16200000">
              <a:off x="3191742" y="121650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sp>
        <p:nvSpPr>
          <p:cNvPr id="218" name="Oval 96"/>
          <p:cNvSpPr>
            <a:spLocks/>
          </p:cNvSpPr>
          <p:nvPr/>
        </p:nvSpPr>
        <p:spPr bwMode="auto">
          <a:xfrm rot="16200000">
            <a:off x="2455200" y="873367"/>
            <a:ext cx="238514" cy="238514"/>
          </a:xfrm>
          <a:prstGeom prst="ellipse">
            <a:avLst/>
          </a:prstGeom>
          <a:solidFill>
            <a:srgbClr val="E46C0A"/>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10" name="TextBox 309"/>
          <p:cNvSpPr txBox="1"/>
          <p:nvPr/>
        </p:nvSpPr>
        <p:spPr>
          <a:xfrm>
            <a:off x="6178045" y="4343024"/>
            <a:ext cx="2323685" cy="484632"/>
          </a:xfrm>
          <a:prstGeom prst="rect">
            <a:avLst/>
          </a:prstGeom>
          <a:solidFill>
            <a:srgbClr val="00B050"/>
          </a:solidFill>
          <a:ln>
            <a:noFill/>
          </a:ln>
        </p:spPr>
        <p:txBody>
          <a:bodyPr wrap="square" rtlCol="0">
            <a:spAutoFit/>
          </a:bodyPr>
          <a:lstStyle/>
          <a:p>
            <a:pPr algn="ctr">
              <a:lnSpc>
                <a:spcPts val="1500"/>
              </a:lnSpc>
            </a:pPr>
            <a:r>
              <a:rPr lang="en-US" sz="1600" dirty="0" smtClean="0">
                <a:solidFill>
                  <a:srgbClr val="FFFF00"/>
                </a:solidFill>
              </a:rPr>
              <a:t>AUC-based </a:t>
            </a:r>
          </a:p>
          <a:p>
            <a:pPr algn="ctr">
              <a:lnSpc>
                <a:spcPts val="1500"/>
              </a:lnSpc>
            </a:pPr>
            <a:r>
              <a:rPr lang="en-US" sz="1600" dirty="0" smtClean="0">
                <a:solidFill>
                  <a:srgbClr val="FFFF00"/>
                </a:solidFill>
              </a:rPr>
              <a:t>Global Training</a:t>
            </a:r>
            <a:endParaRPr lang="en-US" sz="1600" dirty="0">
              <a:solidFill>
                <a:srgbClr val="FFFF00"/>
              </a:solidFill>
            </a:endParaRPr>
          </a:p>
        </p:txBody>
      </p:sp>
    </p:spTree>
    <p:extLst>
      <p:ext uri="{BB962C8B-B14F-4D97-AF65-F5344CB8AC3E}">
        <p14:creationId xmlns:p14="http://schemas.microsoft.com/office/powerpoint/2010/main" val="317080772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2403462" y="1600875"/>
            <a:ext cx="452368" cy="369332"/>
          </a:xfrm>
          <a:prstGeom prst="rect">
            <a:avLst/>
          </a:prstGeom>
          <a:solidFill>
            <a:schemeClr val="bg1"/>
          </a:solidFill>
        </p:spPr>
        <p:txBody>
          <a:bodyPr wrap="none" rtlCol="0">
            <a:spAutoFit/>
          </a:bodyPr>
          <a:lstStyle/>
          <a:p>
            <a:r>
              <a:rPr lang="en-US" b="1" dirty="0" smtClean="0"/>
              <a:t>(b)</a:t>
            </a:r>
            <a:endParaRPr lang="en-US" b="1" dirty="0"/>
          </a:p>
        </p:txBody>
      </p:sp>
      <p:sp>
        <p:nvSpPr>
          <p:cNvPr id="15" name="TextBox 14"/>
          <p:cNvSpPr txBox="1"/>
          <p:nvPr/>
        </p:nvSpPr>
        <p:spPr>
          <a:xfrm>
            <a:off x="-25850" y="1600875"/>
            <a:ext cx="442750" cy="369332"/>
          </a:xfrm>
          <a:prstGeom prst="rect">
            <a:avLst/>
          </a:prstGeom>
          <a:noFill/>
        </p:spPr>
        <p:txBody>
          <a:bodyPr wrap="none" rtlCol="0">
            <a:spAutoFit/>
          </a:bodyPr>
          <a:lstStyle/>
          <a:p>
            <a:r>
              <a:rPr lang="en-US" b="1" dirty="0" smtClean="0"/>
              <a:t>(a)</a:t>
            </a:r>
            <a:endParaRPr lang="en-US" b="1" dirty="0"/>
          </a:p>
        </p:txBody>
      </p:sp>
      <p:sp>
        <p:nvSpPr>
          <p:cNvPr id="27" name="TextBox 26"/>
          <p:cNvSpPr txBox="1"/>
          <p:nvPr/>
        </p:nvSpPr>
        <p:spPr>
          <a:xfrm>
            <a:off x="3524764" y="4861132"/>
            <a:ext cx="1656610" cy="255035"/>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1 - Specificity</a:t>
            </a:r>
            <a:endParaRPr lang="en-US" sz="1400" dirty="0">
              <a:latin typeface="Arial" panose="020B0604020202020204" pitchFamily="34" charset="0"/>
              <a:cs typeface="Arial" panose="020B0604020202020204" pitchFamily="34" charset="0"/>
            </a:endParaRPr>
          </a:p>
        </p:txBody>
      </p:sp>
      <p:grpSp>
        <p:nvGrpSpPr>
          <p:cNvPr id="67" name="Group 66"/>
          <p:cNvGrpSpPr/>
          <p:nvPr/>
        </p:nvGrpSpPr>
        <p:grpSpPr>
          <a:xfrm>
            <a:off x="2497558" y="1782533"/>
            <a:ext cx="3546031" cy="3161768"/>
            <a:chOff x="2497559" y="1887626"/>
            <a:chExt cx="3428166" cy="3056675"/>
          </a:xfrm>
        </p:grpSpPr>
        <p:sp>
          <p:nvSpPr>
            <p:cNvPr id="9" name="TextBox 8"/>
            <p:cNvSpPr txBox="1"/>
            <p:nvPr/>
          </p:nvSpPr>
          <p:spPr>
            <a:xfrm>
              <a:off x="3368400" y="2468722"/>
              <a:ext cx="352266" cy="306041"/>
            </a:xfrm>
            <a:prstGeom prst="rect">
              <a:avLst/>
            </a:prstGeom>
            <a:noFill/>
          </p:spPr>
          <p:txBody>
            <a:bodyPr wrap="none" rtlCol="0">
              <a:spAutoFit/>
            </a:bodyPr>
            <a:lstStyle/>
            <a:p>
              <a:r>
                <a:rPr lang="en-US" b="1" dirty="0" smtClean="0"/>
                <a:t>(c)</a:t>
              </a:r>
              <a:endParaRPr lang="en-US" b="1" dirty="0"/>
            </a:p>
          </p:txBody>
        </p:sp>
        <p:pic>
          <p:nvPicPr>
            <p:cNvPr id="4" name="Picture 3"/>
            <p:cNvPicPr>
              <a:picLocks noChangeAspect="1"/>
            </p:cNvPicPr>
            <p:nvPr/>
          </p:nvPicPr>
          <p:blipFill rotWithShape="1">
            <a:blip r:embed="rId2"/>
            <a:srcRect l="18024" t="6222" r="13610" b="10526"/>
            <a:stretch/>
          </p:blipFill>
          <p:spPr>
            <a:xfrm>
              <a:off x="2907889" y="1921346"/>
              <a:ext cx="2890955" cy="2818928"/>
            </a:xfrm>
            <a:prstGeom prst="rect">
              <a:avLst/>
            </a:prstGeom>
          </p:spPr>
        </p:pic>
        <p:sp>
          <p:nvSpPr>
            <p:cNvPr id="26" name="TextBox 25"/>
            <p:cNvSpPr txBox="1"/>
            <p:nvPr/>
          </p:nvSpPr>
          <p:spPr>
            <a:xfrm rot="16200000">
              <a:off x="1796772" y="3346179"/>
              <a:ext cx="1656610" cy="255035"/>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Sensitivity</a:t>
              </a:r>
              <a:endParaRPr lang="en-US" sz="1400" dirty="0">
                <a:latin typeface="Arial" panose="020B0604020202020204" pitchFamily="34" charset="0"/>
                <a:cs typeface="Arial" panose="020B0604020202020204" pitchFamily="34" charset="0"/>
              </a:endParaRPr>
            </a:p>
          </p:txBody>
        </p:sp>
        <p:sp>
          <p:nvSpPr>
            <p:cNvPr id="29" name="TextBox 28"/>
            <p:cNvSpPr txBox="1"/>
            <p:nvPr/>
          </p:nvSpPr>
          <p:spPr>
            <a:xfrm>
              <a:off x="2569093" y="4609647"/>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30" name="TextBox 29"/>
            <p:cNvSpPr txBox="1"/>
            <p:nvPr/>
          </p:nvSpPr>
          <p:spPr>
            <a:xfrm>
              <a:off x="2569093" y="1887626"/>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1.0</a:t>
              </a:r>
              <a:endParaRPr lang="en-US" sz="1000" dirty="0">
                <a:latin typeface="Arial" panose="020B0604020202020204" pitchFamily="34" charset="0"/>
                <a:cs typeface="Arial" panose="020B0604020202020204" pitchFamily="34" charset="0"/>
              </a:endParaRPr>
            </a:p>
          </p:txBody>
        </p:sp>
        <p:sp>
          <p:nvSpPr>
            <p:cNvPr id="31" name="TextBox 30"/>
            <p:cNvSpPr txBox="1"/>
            <p:nvPr/>
          </p:nvSpPr>
          <p:spPr>
            <a:xfrm>
              <a:off x="2569093" y="3248637"/>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0.5</a:t>
              </a:r>
              <a:endParaRPr lang="en-US" sz="1000" dirty="0">
                <a:latin typeface="Arial" panose="020B0604020202020204" pitchFamily="34" charset="0"/>
                <a:cs typeface="Arial" panose="020B0604020202020204" pitchFamily="34" charset="0"/>
              </a:endParaRPr>
            </a:p>
          </p:txBody>
        </p:sp>
        <p:sp>
          <p:nvSpPr>
            <p:cNvPr id="32" name="TextBox 31"/>
            <p:cNvSpPr txBox="1"/>
            <p:nvPr/>
          </p:nvSpPr>
          <p:spPr>
            <a:xfrm>
              <a:off x="2727324"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33" name="TextBox 32"/>
            <p:cNvSpPr txBox="1"/>
            <p:nvPr/>
          </p:nvSpPr>
          <p:spPr>
            <a:xfrm>
              <a:off x="4078722"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0.5</a:t>
              </a:r>
              <a:endParaRPr lang="en-US" sz="1000" dirty="0">
                <a:latin typeface="Arial" panose="020B0604020202020204" pitchFamily="34" charset="0"/>
                <a:cs typeface="Arial" panose="020B0604020202020204" pitchFamily="34" charset="0"/>
              </a:endParaRPr>
            </a:p>
          </p:txBody>
        </p:sp>
        <p:sp>
          <p:nvSpPr>
            <p:cNvPr id="34" name="TextBox 33"/>
            <p:cNvSpPr txBox="1"/>
            <p:nvPr/>
          </p:nvSpPr>
          <p:spPr>
            <a:xfrm>
              <a:off x="5430120"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grpSp>
          <p:nvGrpSpPr>
            <p:cNvPr id="39" name="Group 38"/>
            <p:cNvGrpSpPr/>
            <p:nvPr/>
          </p:nvGrpSpPr>
          <p:grpSpPr>
            <a:xfrm>
              <a:off x="3959116" y="3718619"/>
              <a:ext cx="1816509" cy="1015663"/>
              <a:chOff x="4901419" y="4097276"/>
              <a:chExt cx="2192171" cy="1225706"/>
            </a:xfrm>
          </p:grpSpPr>
          <p:sp>
            <p:nvSpPr>
              <p:cNvPr id="7" name="TextBox 6"/>
              <p:cNvSpPr txBox="1"/>
              <p:nvPr/>
            </p:nvSpPr>
            <p:spPr>
              <a:xfrm>
                <a:off x="5136748" y="4097276"/>
                <a:ext cx="1956842" cy="1225706"/>
              </a:xfrm>
              <a:prstGeom prst="rect">
                <a:avLst/>
              </a:prstGeom>
              <a:noFill/>
            </p:spPr>
            <p:txBody>
              <a:bodyPr wrap="none" rtlCol="0">
                <a:spAutoFit/>
              </a:bodyPr>
              <a:lstStyle/>
              <a:p>
                <a:r>
                  <a:rPr lang="en-US" sz="1200" dirty="0" smtClean="0">
                    <a:latin typeface="Arial"/>
                    <a:cs typeface="Arial"/>
                  </a:rPr>
                  <a:t>Multivariate Features</a:t>
                </a:r>
              </a:p>
              <a:p>
                <a:r>
                  <a:rPr lang="en-US" sz="1200" dirty="0" smtClean="0">
                    <a:latin typeface="Arial"/>
                    <a:cs typeface="Arial"/>
                  </a:rPr>
                  <a:t>Morphology </a:t>
                </a:r>
              </a:p>
              <a:p>
                <a:r>
                  <a:rPr lang="en-US" sz="1200" dirty="0" smtClean="0">
                    <a:latin typeface="Arial"/>
                    <a:cs typeface="Arial"/>
                  </a:rPr>
                  <a:t>Optical Phase</a:t>
                </a:r>
              </a:p>
              <a:p>
                <a:r>
                  <a:rPr lang="en-US" sz="1200" dirty="0" smtClean="0">
                    <a:latin typeface="Arial"/>
                    <a:cs typeface="Arial"/>
                  </a:rPr>
                  <a:t>Optical Loss</a:t>
                </a:r>
              </a:p>
              <a:p>
                <a:r>
                  <a:rPr lang="en-US" sz="1200" dirty="0" smtClean="0">
                    <a:latin typeface="Arial"/>
                    <a:cs typeface="Arial"/>
                  </a:rPr>
                  <a:t>Random Guess</a:t>
                </a:r>
                <a:endParaRPr lang="en-US" sz="1200" dirty="0">
                  <a:latin typeface="Arial"/>
                  <a:cs typeface="Arial"/>
                </a:endParaRPr>
              </a:p>
            </p:txBody>
          </p:sp>
          <p:cxnSp>
            <p:nvCxnSpPr>
              <p:cNvPr id="13" name="Straight Connector 12"/>
              <p:cNvCxnSpPr/>
              <p:nvPr/>
            </p:nvCxnSpPr>
            <p:spPr>
              <a:xfrm>
                <a:off x="4901419" y="4309681"/>
                <a:ext cx="307481" cy="0"/>
              </a:xfrm>
              <a:prstGeom prst="line">
                <a:avLst/>
              </a:prstGeom>
              <a:ln w="57150" cmpd="sng">
                <a:solidFill>
                  <a:srgbClr val="246CAE"/>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901419" y="4519499"/>
                <a:ext cx="307481" cy="0"/>
              </a:xfrm>
              <a:prstGeom prst="line">
                <a:avLst/>
              </a:prstGeom>
              <a:ln w="57150" cmpd="sng">
                <a:solidFill>
                  <a:srgbClr val="E13039"/>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901419" y="4729317"/>
                <a:ext cx="307481" cy="0"/>
              </a:xfrm>
              <a:prstGeom prst="line">
                <a:avLst/>
              </a:prstGeom>
              <a:ln w="57150" cmpd="sng">
                <a:solidFill>
                  <a:srgbClr val="61B65B"/>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4901419" y="4939135"/>
                <a:ext cx="307481" cy="0"/>
              </a:xfrm>
              <a:prstGeom prst="line">
                <a:avLst/>
              </a:prstGeom>
              <a:ln w="57150" cmpd="sng">
                <a:solidFill>
                  <a:srgbClr val="FD8627"/>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901419" y="5148951"/>
                <a:ext cx="307481" cy="0"/>
              </a:xfrm>
              <a:prstGeom prst="line">
                <a:avLst/>
              </a:prstGeom>
              <a:ln w="57150" cmpd="sng">
                <a:solidFill>
                  <a:srgbClr val="E0E0E0"/>
                </a:solidFill>
              </a:ln>
              <a:effectLst/>
            </p:spPr>
            <p:style>
              <a:lnRef idx="2">
                <a:schemeClr val="accent1"/>
              </a:lnRef>
              <a:fillRef idx="0">
                <a:schemeClr val="accent1"/>
              </a:fillRef>
              <a:effectRef idx="1">
                <a:schemeClr val="accent1"/>
              </a:effectRef>
              <a:fontRef idx="minor">
                <a:schemeClr val="tx1"/>
              </a:fontRef>
            </p:style>
          </p:cxnSp>
        </p:grpSp>
      </p:grpSp>
      <p:sp>
        <p:nvSpPr>
          <p:cNvPr id="41" name="TextBox 40"/>
          <p:cNvSpPr txBox="1"/>
          <p:nvPr/>
        </p:nvSpPr>
        <p:spPr>
          <a:xfrm>
            <a:off x="5863256" y="1600875"/>
            <a:ext cx="425079" cy="369332"/>
          </a:xfrm>
          <a:prstGeom prst="rect">
            <a:avLst/>
          </a:prstGeom>
          <a:solidFill>
            <a:schemeClr val="bg1"/>
          </a:solidFill>
        </p:spPr>
        <p:txBody>
          <a:bodyPr wrap="none" rtlCol="0">
            <a:spAutoFit/>
          </a:bodyPr>
          <a:lstStyle/>
          <a:p>
            <a:r>
              <a:rPr lang="en-US" b="1" dirty="0" smtClean="0"/>
              <a:t>(c)</a:t>
            </a:r>
            <a:endParaRPr lang="en-US" b="1" dirty="0"/>
          </a:p>
        </p:txBody>
      </p:sp>
      <p:grpSp>
        <p:nvGrpSpPr>
          <p:cNvPr id="48" name="Group 47"/>
          <p:cNvGrpSpPr/>
          <p:nvPr/>
        </p:nvGrpSpPr>
        <p:grpSpPr>
          <a:xfrm>
            <a:off x="20095" y="1739647"/>
            <a:ext cx="2373335" cy="3230384"/>
            <a:chOff x="-25818" y="1914646"/>
            <a:chExt cx="2716183" cy="3697039"/>
          </a:xfrm>
        </p:grpSpPr>
        <p:grpSp>
          <p:nvGrpSpPr>
            <p:cNvPr id="11" name="Group 10"/>
            <p:cNvGrpSpPr/>
            <p:nvPr/>
          </p:nvGrpSpPr>
          <p:grpSpPr>
            <a:xfrm>
              <a:off x="-25818" y="2387135"/>
              <a:ext cx="2476930" cy="3224550"/>
              <a:chOff x="197457" y="2197995"/>
              <a:chExt cx="2476930" cy="3224550"/>
            </a:xfrm>
          </p:grpSpPr>
          <p:sp>
            <p:nvSpPr>
              <p:cNvPr id="23" name="TextBox 22"/>
              <p:cNvSpPr txBox="1"/>
              <p:nvPr/>
            </p:nvSpPr>
            <p:spPr>
              <a:xfrm rot="16200000">
                <a:off x="-1053298" y="3448750"/>
                <a:ext cx="2872449" cy="370939"/>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Balanced Accuracy</a:t>
                </a:r>
                <a:endParaRPr lang="en-US" sz="1400" dirty="0">
                  <a:latin typeface="Arial" panose="020B0604020202020204" pitchFamily="34" charset="0"/>
                  <a:cs typeface="Arial" panose="020B0604020202020204" pitchFamily="34" charset="0"/>
                </a:endParaRPr>
              </a:p>
            </p:txBody>
          </p:sp>
          <p:sp>
            <p:nvSpPr>
              <p:cNvPr id="17" name="TextBox 16"/>
              <p:cNvSpPr txBox="1"/>
              <p:nvPr/>
            </p:nvSpPr>
            <p:spPr>
              <a:xfrm>
                <a:off x="359133" y="5021594"/>
                <a:ext cx="598098"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0.7</a:t>
                </a:r>
                <a:endParaRPr lang="en-US" sz="1000" dirty="0">
                  <a:latin typeface="Arial" panose="020B0604020202020204" pitchFamily="34" charset="0"/>
                  <a:cs typeface="Arial" panose="020B0604020202020204" pitchFamily="34" charset="0"/>
                </a:endParaRPr>
              </a:p>
            </p:txBody>
          </p:sp>
          <p:sp>
            <p:nvSpPr>
              <p:cNvPr id="18" name="TextBox 17"/>
              <p:cNvSpPr txBox="1"/>
              <p:nvPr/>
            </p:nvSpPr>
            <p:spPr>
              <a:xfrm>
                <a:off x="359133" y="2476011"/>
                <a:ext cx="598098"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0.9</a:t>
                </a:r>
                <a:endParaRPr lang="en-US" sz="1000" dirty="0">
                  <a:latin typeface="Arial" panose="020B0604020202020204" pitchFamily="34" charset="0"/>
                  <a:cs typeface="Arial" panose="020B0604020202020204" pitchFamily="34" charset="0"/>
                </a:endParaRPr>
              </a:p>
            </p:txBody>
          </p:sp>
          <p:sp>
            <p:nvSpPr>
              <p:cNvPr id="19" name="TextBox 18"/>
              <p:cNvSpPr txBox="1"/>
              <p:nvPr/>
            </p:nvSpPr>
            <p:spPr>
              <a:xfrm>
                <a:off x="359133" y="3746540"/>
                <a:ext cx="598098"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0.8</a:t>
                </a:r>
                <a:endParaRPr lang="en-US" sz="1000" dirty="0">
                  <a:latin typeface="Arial" panose="020B0604020202020204" pitchFamily="34" charset="0"/>
                  <a:cs typeface="Arial" panose="020B0604020202020204" pitchFamily="34" charset="0"/>
                </a:endParaRPr>
              </a:p>
            </p:txBody>
          </p:sp>
          <p:sp>
            <p:nvSpPr>
              <p:cNvPr id="20" name="TextBox 19"/>
              <p:cNvSpPr txBox="1"/>
              <p:nvPr/>
            </p:nvSpPr>
            <p:spPr>
              <a:xfrm>
                <a:off x="571425" y="5176324"/>
                <a:ext cx="598098"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21" name="TextBox 20"/>
              <p:cNvSpPr txBox="1"/>
              <p:nvPr/>
            </p:nvSpPr>
            <p:spPr>
              <a:xfrm>
                <a:off x="2076289" y="5176324"/>
                <a:ext cx="598098"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50</a:t>
                </a:r>
                <a:endParaRPr lang="en-US" sz="1000" dirty="0">
                  <a:latin typeface="Arial" panose="020B0604020202020204" pitchFamily="34" charset="0"/>
                  <a:cs typeface="Arial" panose="020B0604020202020204" pitchFamily="34" charset="0"/>
                </a:endParaRPr>
              </a:p>
            </p:txBody>
          </p:sp>
        </p:grpSp>
        <p:pic>
          <p:nvPicPr>
            <p:cNvPr id="47" name="Picture 46" descr="G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812" y="1914646"/>
              <a:ext cx="2118553" cy="3504148"/>
            </a:xfrm>
            <a:prstGeom prst="rect">
              <a:avLst/>
            </a:prstGeom>
          </p:spPr>
        </p:pic>
      </p:grpSp>
      <p:sp>
        <p:nvSpPr>
          <p:cNvPr id="16" name="TextBox 15"/>
          <p:cNvSpPr txBox="1"/>
          <p:nvPr/>
        </p:nvSpPr>
        <p:spPr>
          <a:xfrm>
            <a:off x="6383104" y="4840963"/>
            <a:ext cx="2545976" cy="275204"/>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First Principal Component</a:t>
            </a:r>
            <a:endParaRPr lang="en-US" sz="1400" dirty="0">
              <a:latin typeface="Arial" panose="020B0604020202020204" pitchFamily="34" charset="0"/>
              <a:cs typeface="Arial" panose="020B0604020202020204" pitchFamily="34" charset="0"/>
            </a:endParaRPr>
          </a:p>
        </p:txBody>
      </p:sp>
      <p:grpSp>
        <p:nvGrpSpPr>
          <p:cNvPr id="69" name="Group 68"/>
          <p:cNvGrpSpPr/>
          <p:nvPr/>
        </p:nvGrpSpPr>
        <p:grpSpPr>
          <a:xfrm>
            <a:off x="5916653" y="1820114"/>
            <a:ext cx="3053817" cy="3063012"/>
            <a:chOff x="5984213" y="1806604"/>
            <a:chExt cx="3053819" cy="3063012"/>
          </a:xfrm>
        </p:grpSpPr>
        <p:sp>
          <p:nvSpPr>
            <p:cNvPr id="28" name="TextBox 27"/>
            <p:cNvSpPr txBox="1"/>
            <p:nvPr/>
          </p:nvSpPr>
          <p:spPr>
            <a:xfrm rot="16200000">
              <a:off x="4848827" y="3233328"/>
              <a:ext cx="2545976" cy="275204"/>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Second Principal Component</a:t>
              </a:r>
              <a:endParaRPr lang="en-US" sz="1400" dirty="0">
                <a:latin typeface="Arial" panose="020B0604020202020204" pitchFamily="34" charset="0"/>
                <a:cs typeface="Arial" panose="020B0604020202020204" pitchFamily="34" charset="0"/>
              </a:endParaRPr>
            </a:p>
          </p:txBody>
        </p:sp>
        <p:grpSp>
          <p:nvGrpSpPr>
            <p:cNvPr id="58" name="Group 57"/>
            <p:cNvGrpSpPr/>
            <p:nvPr/>
          </p:nvGrpSpPr>
          <p:grpSpPr>
            <a:xfrm>
              <a:off x="6403138" y="1858391"/>
              <a:ext cx="2598504" cy="2877955"/>
              <a:chOff x="6129844" y="1822431"/>
              <a:chExt cx="2906060" cy="3218586"/>
            </a:xfrm>
          </p:grpSpPr>
          <p:pic>
            <p:nvPicPr>
              <p:cNvPr id="44" name="Picture 43"/>
              <p:cNvPicPr>
                <a:picLocks noChangeAspect="1"/>
              </p:cNvPicPr>
              <p:nvPr/>
            </p:nvPicPr>
            <p:blipFill rotWithShape="1">
              <a:blip r:embed="rId4"/>
              <a:srcRect l="19402" t="11517" r="23134" b="10111"/>
              <a:stretch/>
            </p:blipFill>
            <p:spPr>
              <a:xfrm>
                <a:off x="6129844" y="1822431"/>
                <a:ext cx="2906060" cy="3218586"/>
              </a:xfrm>
              <a:prstGeom prst="rect">
                <a:avLst/>
              </a:prstGeom>
            </p:spPr>
          </p:pic>
          <p:sp>
            <p:nvSpPr>
              <p:cNvPr id="46" name="Rectangle 45"/>
              <p:cNvSpPr/>
              <p:nvPr/>
            </p:nvSpPr>
            <p:spPr>
              <a:xfrm>
                <a:off x="8668545" y="3870046"/>
                <a:ext cx="367359" cy="10517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8724206" y="3777947"/>
              <a:ext cx="313826" cy="943100"/>
              <a:chOff x="8023966" y="1544690"/>
              <a:chExt cx="350971" cy="1054718"/>
            </a:xfrm>
          </p:grpSpPr>
          <p:sp>
            <p:nvSpPr>
              <p:cNvPr id="49" name="TextBox 48"/>
              <p:cNvSpPr txBox="1"/>
              <p:nvPr/>
            </p:nvSpPr>
            <p:spPr>
              <a:xfrm>
                <a:off x="8023966" y="1544690"/>
                <a:ext cx="206523" cy="481883"/>
              </a:xfrm>
              <a:prstGeom prst="rect">
                <a:avLst/>
              </a:prstGeom>
              <a:noFill/>
            </p:spPr>
            <p:txBody>
              <a:bodyPr wrap="none" rtlCol="0">
                <a:spAutoFit/>
              </a:bodyPr>
              <a:lstStyle/>
              <a:p>
                <a:pPr algn="r"/>
                <a:endParaRPr lang="en-US" sz="1100" dirty="0" smtClean="0">
                  <a:latin typeface="Arial"/>
                  <a:cs typeface="Arial"/>
                </a:endParaRPr>
              </a:p>
              <a:p>
                <a:pPr algn="r"/>
                <a:endParaRPr lang="en-US" sz="1100" dirty="0" smtClean="0">
                  <a:latin typeface="Arial"/>
                  <a:cs typeface="Arial"/>
                </a:endParaRPr>
              </a:p>
            </p:txBody>
          </p:sp>
          <p:sp>
            <p:nvSpPr>
              <p:cNvPr id="51" name="Oval 50"/>
              <p:cNvSpPr/>
              <p:nvPr/>
            </p:nvSpPr>
            <p:spPr>
              <a:xfrm>
                <a:off x="8226886" y="1668602"/>
                <a:ext cx="49422" cy="53474"/>
              </a:xfrm>
              <a:prstGeom prst="ellipse">
                <a:avLst/>
              </a:prstGeom>
              <a:solidFill>
                <a:srgbClr val="1825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8226886" y="1848322"/>
                <a:ext cx="49422" cy="53474"/>
              </a:xfrm>
              <a:prstGeom prst="ellipse">
                <a:avLst/>
              </a:prstGeom>
              <a:solidFill>
                <a:srgbClr val="FB000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8226882" y="2028043"/>
                <a:ext cx="49422" cy="53474"/>
              </a:xfrm>
              <a:prstGeom prst="ellipse">
                <a:avLst/>
              </a:prstGeom>
              <a:noFill/>
              <a:ln>
                <a:solidFill>
                  <a:srgbClr val="0D5FB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8226882" y="2207764"/>
                <a:ext cx="49422" cy="53474"/>
              </a:xfrm>
              <a:prstGeom prst="ellipse">
                <a:avLst/>
              </a:prstGeom>
              <a:noFill/>
              <a:ln>
                <a:solidFill>
                  <a:srgbClr val="E1303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8100855" y="2291632"/>
                <a:ext cx="274082" cy="307776"/>
              </a:xfrm>
              <a:prstGeom prst="rect">
                <a:avLst/>
              </a:prstGeom>
              <a:noFill/>
            </p:spPr>
            <p:txBody>
              <a:bodyPr wrap="none" rtlCol="0">
                <a:spAutoFit/>
              </a:bodyPr>
              <a:lstStyle/>
              <a:p>
                <a:r>
                  <a:rPr lang="en-US" sz="1400" dirty="0" smtClean="0"/>
                  <a:t>*</a:t>
                </a:r>
                <a:endParaRPr lang="en-US" sz="1400" dirty="0"/>
              </a:p>
            </p:txBody>
          </p:sp>
        </p:grpSp>
        <p:sp>
          <p:nvSpPr>
            <p:cNvPr id="60" name="TextBox 59"/>
            <p:cNvSpPr txBox="1"/>
            <p:nvPr/>
          </p:nvSpPr>
          <p:spPr>
            <a:xfrm>
              <a:off x="6117050" y="1806604"/>
              <a:ext cx="443154" cy="220163"/>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1</a:t>
              </a:r>
            </a:p>
          </p:txBody>
        </p:sp>
        <p:sp>
          <p:nvSpPr>
            <p:cNvPr id="61" name="TextBox 60"/>
            <p:cNvSpPr txBox="1"/>
            <p:nvPr/>
          </p:nvSpPr>
          <p:spPr>
            <a:xfrm>
              <a:off x="6117050" y="3285435"/>
              <a:ext cx="443154" cy="220163"/>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0</a:t>
              </a:r>
            </a:p>
          </p:txBody>
        </p:sp>
        <p:sp>
          <p:nvSpPr>
            <p:cNvPr id="62" name="TextBox 61"/>
            <p:cNvSpPr txBox="1"/>
            <p:nvPr/>
          </p:nvSpPr>
          <p:spPr>
            <a:xfrm>
              <a:off x="6256704"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sp>
          <p:nvSpPr>
            <p:cNvPr id="63" name="TextBox 62"/>
            <p:cNvSpPr txBox="1"/>
            <p:nvPr/>
          </p:nvSpPr>
          <p:spPr>
            <a:xfrm>
              <a:off x="7243075"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64" name="TextBox 63"/>
            <p:cNvSpPr txBox="1"/>
            <p:nvPr/>
          </p:nvSpPr>
          <p:spPr>
            <a:xfrm>
              <a:off x="8217364"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grpSp>
      <p:sp>
        <p:nvSpPr>
          <p:cNvPr id="68" name="TextBox 67"/>
          <p:cNvSpPr txBox="1"/>
          <p:nvPr/>
        </p:nvSpPr>
        <p:spPr>
          <a:xfrm>
            <a:off x="642606" y="4847239"/>
            <a:ext cx="1746856" cy="268928"/>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Generation</a:t>
            </a:r>
            <a:endParaRPr lang="en-US" sz="1400" dirty="0">
              <a:latin typeface="Arial" panose="020B0604020202020204" pitchFamily="34" charset="0"/>
              <a:cs typeface="Arial" panose="020B0604020202020204" pitchFamily="34" charset="0"/>
            </a:endParaRPr>
          </a:p>
        </p:txBody>
      </p:sp>
      <p:grpSp>
        <p:nvGrpSpPr>
          <p:cNvPr id="75" name="Group 74"/>
          <p:cNvGrpSpPr/>
          <p:nvPr/>
        </p:nvGrpSpPr>
        <p:grpSpPr>
          <a:xfrm>
            <a:off x="7517814" y="3794490"/>
            <a:ext cx="1382184" cy="930924"/>
            <a:chOff x="7465442" y="3794490"/>
            <a:chExt cx="1382184" cy="930924"/>
          </a:xfrm>
        </p:grpSpPr>
        <p:sp>
          <p:nvSpPr>
            <p:cNvPr id="70" name="Rectangle 69"/>
            <p:cNvSpPr/>
            <p:nvPr/>
          </p:nvSpPr>
          <p:spPr>
            <a:xfrm>
              <a:off x="7465442" y="4284933"/>
              <a:ext cx="1382184" cy="276999"/>
            </a:xfrm>
            <a:prstGeom prst="rect">
              <a:avLst/>
            </a:prstGeom>
          </p:spPr>
          <p:txBody>
            <a:bodyPr wrap="none">
              <a:spAutoFit/>
            </a:bodyPr>
            <a:lstStyle/>
            <a:p>
              <a:r>
                <a:rPr lang="en-US" sz="1200" dirty="0" smtClean="0">
                  <a:latin typeface="Arial"/>
                  <a:cs typeface="Arial"/>
                </a:rPr>
                <a:t>Predicted SW480</a:t>
              </a:r>
              <a:endParaRPr lang="en-US" sz="1200" dirty="0"/>
            </a:p>
          </p:txBody>
        </p:sp>
        <p:sp>
          <p:nvSpPr>
            <p:cNvPr id="71" name="Rectangle 70"/>
            <p:cNvSpPr/>
            <p:nvPr/>
          </p:nvSpPr>
          <p:spPr>
            <a:xfrm>
              <a:off x="8158315" y="3957971"/>
              <a:ext cx="689311" cy="276999"/>
            </a:xfrm>
            <a:prstGeom prst="rect">
              <a:avLst/>
            </a:prstGeom>
          </p:spPr>
          <p:txBody>
            <a:bodyPr wrap="none">
              <a:spAutoFit/>
            </a:bodyPr>
            <a:lstStyle/>
            <a:p>
              <a:r>
                <a:rPr lang="en-US" sz="1200" dirty="0" smtClean="0">
                  <a:latin typeface="Arial"/>
                  <a:cs typeface="Arial"/>
                </a:rPr>
                <a:t>SW480</a:t>
              </a:r>
              <a:endParaRPr lang="en-US" sz="1200" dirty="0"/>
            </a:p>
          </p:txBody>
        </p:sp>
        <p:sp>
          <p:nvSpPr>
            <p:cNvPr id="72" name="Rectangle 71"/>
            <p:cNvSpPr/>
            <p:nvPr/>
          </p:nvSpPr>
          <p:spPr>
            <a:xfrm>
              <a:off x="8363750" y="3794490"/>
              <a:ext cx="483876" cy="276999"/>
            </a:xfrm>
            <a:prstGeom prst="rect">
              <a:avLst/>
            </a:prstGeom>
          </p:spPr>
          <p:txBody>
            <a:bodyPr wrap="none">
              <a:spAutoFit/>
            </a:bodyPr>
            <a:lstStyle/>
            <a:p>
              <a:pPr algn="r"/>
              <a:r>
                <a:rPr lang="en-US" sz="1200" dirty="0" smtClean="0">
                  <a:latin typeface="Arial"/>
                  <a:cs typeface="Arial"/>
                </a:rPr>
                <a:t>OTII</a:t>
              </a:r>
              <a:endParaRPr lang="en-US" sz="1200" dirty="0">
                <a:latin typeface="Arial"/>
                <a:cs typeface="Arial"/>
              </a:endParaRPr>
            </a:p>
          </p:txBody>
        </p:sp>
        <p:sp>
          <p:nvSpPr>
            <p:cNvPr id="73" name="Rectangle 72"/>
            <p:cNvSpPr/>
            <p:nvPr/>
          </p:nvSpPr>
          <p:spPr>
            <a:xfrm>
              <a:off x="7670877" y="4121452"/>
              <a:ext cx="1176749" cy="276999"/>
            </a:xfrm>
            <a:prstGeom prst="rect">
              <a:avLst/>
            </a:prstGeom>
          </p:spPr>
          <p:txBody>
            <a:bodyPr wrap="none">
              <a:spAutoFit/>
            </a:bodyPr>
            <a:lstStyle/>
            <a:p>
              <a:pPr algn="r"/>
              <a:r>
                <a:rPr lang="en-US" sz="1200" dirty="0" smtClean="0">
                  <a:latin typeface="Arial"/>
                  <a:cs typeface="Arial"/>
                </a:rPr>
                <a:t>Predicted OTII</a:t>
              </a:r>
              <a:endParaRPr lang="en-US" sz="1200" dirty="0">
                <a:latin typeface="Arial"/>
                <a:cs typeface="Arial"/>
              </a:endParaRPr>
            </a:p>
          </p:txBody>
        </p:sp>
        <p:sp>
          <p:nvSpPr>
            <p:cNvPr id="74" name="Rectangle 73"/>
            <p:cNvSpPr/>
            <p:nvPr/>
          </p:nvSpPr>
          <p:spPr>
            <a:xfrm>
              <a:off x="8239767" y="4448415"/>
              <a:ext cx="607859" cy="276999"/>
            </a:xfrm>
            <a:prstGeom prst="rect">
              <a:avLst/>
            </a:prstGeom>
          </p:spPr>
          <p:txBody>
            <a:bodyPr wrap="none">
              <a:spAutoFit/>
            </a:bodyPr>
            <a:lstStyle/>
            <a:p>
              <a:pPr algn="r"/>
              <a:r>
                <a:rPr lang="en-US" sz="1200" dirty="0">
                  <a:latin typeface="Arial"/>
                  <a:cs typeface="Arial"/>
                </a:rPr>
                <a:t>Errors</a:t>
              </a:r>
            </a:p>
          </p:txBody>
        </p:sp>
      </p:grpSp>
    </p:spTree>
    <p:extLst>
      <p:ext uri="{BB962C8B-B14F-4D97-AF65-F5344CB8AC3E}">
        <p14:creationId xmlns:p14="http://schemas.microsoft.com/office/powerpoint/2010/main" val="329503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srcRect l="17086" t="-720" r="24730" b="9793"/>
          <a:stretch/>
        </p:blipFill>
        <p:spPr>
          <a:xfrm>
            <a:off x="4581606" y="1555684"/>
            <a:ext cx="4593492" cy="4387704"/>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448" r="10068"/>
          <a:stretch/>
        </p:blipFill>
        <p:spPr>
          <a:xfrm>
            <a:off x="178043" y="1460018"/>
            <a:ext cx="4461163" cy="4483370"/>
          </a:xfrm>
          <a:prstGeom prst="rect">
            <a:avLst/>
          </a:prstGeom>
        </p:spPr>
      </p:pic>
      <p:sp>
        <p:nvSpPr>
          <p:cNvPr id="2" name="TextBox 1"/>
          <p:cNvSpPr txBox="1"/>
          <p:nvPr/>
        </p:nvSpPr>
        <p:spPr>
          <a:xfrm>
            <a:off x="142718" y="1460018"/>
            <a:ext cx="436338" cy="369332"/>
          </a:xfrm>
          <a:prstGeom prst="rect">
            <a:avLst/>
          </a:prstGeom>
          <a:noFill/>
        </p:spPr>
        <p:txBody>
          <a:bodyPr wrap="none" rtlCol="0">
            <a:spAutoFit/>
          </a:bodyPr>
          <a:lstStyle/>
          <a:p>
            <a:r>
              <a:rPr lang="en-US" dirty="0" smtClean="0"/>
              <a:t>(a)</a:t>
            </a:r>
            <a:endParaRPr lang="en-US" dirty="0"/>
          </a:p>
        </p:txBody>
      </p:sp>
      <p:sp>
        <p:nvSpPr>
          <p:cNvPr id="37" name="TextBox 36"/>
          <p:cNvSpPr txBox="1"/>
          <p:nvPr/>
        </p:nvSpPr>
        <p:spPr>
          <a:xfrm>
            <a:off x="4581606" y="1460018"/>
            <a:ext cx="447558" cy="369332"/>
          </a:xfrm>
          <a:prstGeom prst="rect">
            <a:avLst/>
          </a:prstGeom>
          <a:noFill/>
        </p:spPr>
        <p:txBody>
          <a:bodyPr wrap="none" rtlCol="0">
            <a:spAutoFit/>
          </a:bodyPr>
          <a:lstStyle/>
          <a:p>
            <a:r>
              <a:rPr lang="en-US" dirty="0" smtClean="0"/>
              <a:t>(b)</a:t>
            </a:r>
            <a:endParaRPr lang="en-US" dirty="0"/>
          </a:p>
        </p:txBody>
      </p:sp>
      <p:grpSp>
        <p:nvGrpSpPr>
          <p:cNvPr id="5" name="Group 4"/>
          <p:cNvGrpSpPr/>
          <p:nvPr/>
        </p:nvGrpSpPr>
        <p:grpSpPr>
          <a:xfrm>
            <a:off x="3150172" y="1644684"/>
            <a:ext cx="1041476" cy="1031612"/>
            <a:chOff x="332185" y="3611004"/>
            <a:chExt cx="1041476" cy="1031612"/>
          </a:xfrm>
        </p:grpSpPr>
        <p:grpSp>
          <p:nvGrpSpPr>
            <p:cNvPr id="4" name="Group 3"/>
            <p:cNvGrpSpPr/>
            <p:nvPr/>
          </p:nvGrpSpPr>
          <p:grpSpPr>
            <a:xfrm>
              <a:off x="332185" y="3620097"/>
              <a:ext cx="1041476" cy="1017003"/>
              <a:chOff x="752314" y="3606667"/>
              <a:chExt cx="1041476" cy="1017003"/>
            </a:xfrm>
          </p:grpSpPr>
          <p:sp>
            <p:nvSpPr>
              <p:cNvPr id="48" name="Rectangle 47"/>
              <p:cNvSpPr/>
              <p:nvPr/>
            </p:nvSpPr>
            <p:spPr>
              <a:xfrm>
                <a:off x="809323" y="3606667"/>
                <a:ext cx="984467" cy="1014972"/>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nvGrpSpPr>
              <p:cNvPr id="49" name="Group 48"/>
              <p:cNvGrpSpPr/>
              <p:nvPr/>
            </p:nvGrpSpPr>
            <p:grpSpPr>
              <a:xfrm>
                <a:off x="752314" y="3608697"/>
                <a:ext cx="1039489" cy="1014973"/>
                <a:chOff x="918350" y="413193"/>
                <a:chExt cx="1962537" cy="2382822"/>
              </a:xfrm>
            </p:grpSpPr>
            <p:cxnSp>
              <p:nvCxnSpPr>
                <p:cNvPr id="51" name="Straight Connector 50"/>
                <p:cNvCxnSpPr/>
                <p:nvPr/>
              </p:nvCxnSpPr>
              <p:spPr>
                <a:xfrm>
                  <a:off x="918350" y="418345"/>
                  <a:ext cx="91440" cy="0"/>
                </a:xfrm>
                <a:prstGeom prst="line">
                  <a:avLst/>
                </a:prstGeom>
                <a:ln w="762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1022232" y="413193"/>
                  <a:ext cx="1858655" cy="2382822"/>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grpSp>
        <p:pic>
          <p:nvPicPr>
            <p:cNvPr id="54" name="Picture 53"/>
            <p:cNvPicPr>
              <a:picLocks noChangeAspect="1"/>
            </p:cNvPicPr>
            <p:nvPr/>
          </p:nvPicPr>
          <p:blipFill rotWithShape="1">
            <a:blip r:embed="rId5">
              <a:extLst>
                <a:ext uri="{28A0092B-C50C-407E-A947-70E740481C1C}">
                  <a14:useLocalDpi xmlns:a14="http://schemas.microsoft.com/office/drawing/2010/main" val="0"/>
                </a:ext>
              </a:extLst>
            </a:blip>
            <a:srcRect l="45762" t="21571" r="9099" b="14142"/>
            <a:stretch/>
          </p:blipFill>
          <p:spPr>
            <a:xfrm>
              <a:off x="381590" y="3611004"/>
              <a:ext cx="992071" cy="1031612"/>
            </a:xfrm>
            <a:prstGeom prst="rect">
              <a:avLst/>
            </a:prstGeom>
          </p:spPr>
        </p:pic>
      </p:grpSp>
      <p:grpSp>
        <p:nvGrpSpPr>
          <p:cNvPr id="26" name="Group 25"/>
          <p:cNvGrpSpPr/>
          <p:nvPr/>
        </p:nvGrpSpPr>
        <p:grpSpPr>
          <a:xfrm>
            <a:off x="6615495" y="4295915"/>
            <a:ext cx="380335" cy="960120"/>
            <a:chOff x="4835543" y="4183001"/>
            <a:chExt cx="320798" cy="865564"/>
          </a:xfrm>
        </p:grpSpPr>
        <p:cxnSp>
          <p:nvCxnSpPr>
            <p:cNvPr id="27" name="Straight Connector 26"/>
            <p:cNvCxnSpPr/>
            <p:nvPr/>
          </p:nvCxnSpPr>
          <p:spPr>
            <a:xfrm>
              <a:off x="4835543" y="4183001"/>
              <a:ext cx="320798" cy="0"/>
            </a:xfrm>
            <a:prstGeom prst="line">
              <a:avLst/>
            </a:prstGeom>
            <a:ln w="57150"/>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835543" y="4399392"/>
              <a:ext cx="320798" cy="0"/>
            </a:xfrm>
            <a:prstGeom prst="line">
              <a:avLst/>
            </a:prstGeom>
            <a:ln w="57150">
              <a:solidFill>
                <a:srgbClr val="E8414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835543" y="4615783"/>
              <a:ext cx="320798" cy="0"/>
            </a:xfrm>
            <a:prstGeom prst="line">
              <a:avLst/>
            </a:prstGeom>
            <a:ln w="57150">
              <a:solidFill>
                <a:srgbClr val="6FBE6D"/>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835543" y="4832174"/>
              <a:ext cx="320798" cy="0"/>
            </a:xfrm>
            <a:prstGeom prst="line">
              <a:avLst/>
            </a:prstGeom>
            <a:ln w="57150">
              <a:solidFill>
                <a:srgbClr val="FF9934"/>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4835543" y="5048565"/>
              <a:ext cx="320798" cy="0"/>
            </a:xfrm>
            <a:prstGeom prst="line">
              <a:avLst/>
            </a:prstGeom>
            <a:ln w="57150">
              <a:solidFill>
                <a:srgbClr val="E1E1E1"/>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8460583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omparison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147" y="3858048"/>
            <a:ext cx="5194300" cy="2260600"/>
          </a:xfrm>
          <a:prstGeom prst="rect">
            <a:avLst/>
          </a:prstGeom>
        </p:spPr>
      </p:pic>
      <p:sp>
        <p:nvSpPr>
          <p:cNvPr id="9" name="TextBox 8"/>
          <p:cNvSpPr txBox="1"/>
          <p:nvPr/>
        </p:nvSpPr>
        <p:spPr>
          <a:xfrm>
            <a:off x="1039384" y="658733"/>
            <a:ext cx="442750" cy="369332"/>
          </a:xfrm>
          <a:prstGeom prst="rect">
            <a:avLst/>
          </a:prstGeom>
          <a:noFill/>
        </p:spPr>
        <p:txBody>
          <a:bodyPr wrap="none" rtlCol="0">
            <a:spAutoFit/>
          </a:bodyPr>
          <a:lstStyle/>
          <a:p>
            <a:r>
              <a:rPr lang="en-US" b="1" dirty="0" smtClean="0"/>
              <a:t>(a)</a:t>
            </a:r>
            <a:endParaRPr lang="en-US" b="1" dirty="0"/>
          </a:p>
        </p:txBody>
      </p:sp>
      <p:sp>
        <p:nvSpPr>
          <p:cNvPr id="10" name="TextBox 9"/>
          <p:cNvSpPr txBox="1"/>
          <p:nvPr/>
        </p:nvSpPr>
        <p:spPr>
          <a:xfrm>
            <a:off x="1039384" y="3584106"/>
            <a:ext cx="452368" cy="369332"/>
          </a:xfrm>
          <a:prstGeom prst="rect">
            <a:avLst/>
          </a:prstGeom>
          <a:noFill/>
        </p:spPr>
        <p:txBody>
          <a:bodyPr wrap="none" rtlCol="0">
            <a:spAutoFit/>
          </a:bodyPr>
          <a:lstStyle/>
          <a:p>
            <a:r>
              <a:rPr lang="en-US" b="1" dirty="0" smtClean="0"/>
              <a:t>(b)</a:t>
            </a:r>
            <a:endParaRPr lang="en-US" b="1" dirty="0"/>
          </a:p>
        </p:txBody>
      </p:sp>
      <p:sp>
        <p:nvSpPr>
          <p:cNvPr id="22" name="TextBox 21"/>
          <p:cNvSpPr txBox="1"/>
          <p:nvPr/>
        </p:nvSpPr>
        <p:spPr>
          <a:xfrm rot="16200000">
            <a:off x="771538" y="4816335"/>
            <a:ext cx="1717426"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Balanced Accuracy</a:t>
            </a:r>
            <a:endParaRPr lang="en-US" sz="1400" dirty="0">
              <a:latin typeface="Arial" panose="020B0604020202020204" pitchFamily="34" charset="0"/>
              <a:cs typeface="Arial" panose="020B0604020202020204" pitchFamily="34" charset="0"/>
            </a:endParaRPr>
          </a:p>
        </p:txBody>
      </p:sp>
      <p:sp>
        <p:nvSpPr>
          <p:cNvPr id="23" name="TextBox 22"/>
          <p:cNvSpPr txBox="1"/>
          <p:nvPr/>
        </p:nvSpPr>
        <p:spPr>
          <a:xfrm>
            <a:off x="3123523" y="3208395"/>
            <a:ext cx="2914700"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Training sample points</a:t>
            </a:r>
            <a:endParaRPr lang="en-US" sz="1400" dirty="0">
              <a:latin typeface="Arial" panose="020B0604020202020204" pitchFamily="34" charset="0"/>
              <a:cs typeface="Arial" panose="020B0604020202020204" pitchFamily="34" charset="0"/>
            </a:endParaRPr>
          </a:p>
        </p:txBody>
      </p:sp>
      <p:sp>
        <p:nvSpPr>
          <p:cNvPr id="25" name="TextBox 24"/>
          <p:cNvSpPr txBox="1"/>
          <p:nvPr/>
        </p:nvSpPr>
        <p:spPr>
          <a:xfrm>
            <a:off x="3489916" y="5962223"/>
            <a:ext cx="740401" cy="307777"/>
          </a:xfrm>
          <a:prstGeom prst="rect">
            <a:avLst/>
          </a:prstGeom>
          <a:solidFill>
            <a:schemeClr val="bg1"/>
          </a:solidFill>
        </p:spPr>
        <p:txBody>
          <a:bodyPr wrap="square" rtlCol="0">
            <a:spAutoFit/>
          </a:bodyPr>
          <a:lstStyle/>
          <a:p>
            <a:pPr algn="ctr"/>
            <a:r>
              <a:rPr lang="en-US" sz="1400" dirty="0">
                <a:latin typeface="Arial" panose="020B0604020202020204" pitchFamily="34" charset="0"/>
                <a:cs typeface="Arial" panose="020B0604020202020204" pitchFamily="34" charset="0"/>
              </a:rPr>
              <a:t>D</a:t>
            </a:r>
            <a:r>
              <a:rPr lang="en-US" sz="1400" dirty="0" smtClean="0">
                <a:latin typeface="Arial" panose="020B0604020202020204" pitchFamily="34" charset="0"/>
                <a:cs typeface="Arial" panose="020B0604020202020204" pitchFamily="34" charset="0"/>
              </a:rPr>
              <a:t>NN</a:t>
            </a:r>
            <a:endParaRPr lang="en-US" sz="1400" dirty="0">
              <a:latin typeface="Arial" panose="020B0604020202020204" pitchFamily="34" charset="0"/>
              <a:cs typeface="Arial" panose="020B0604020202020204" pitchFamily="34" charset="0"/>
            </a:endParaRPr>
          </a:p>
        </p:txBody>
      </p:sp>
      <p:sp>
        <p:nvSpPr>
          <p:cNvPr id="26" name="TextBox 25"/>
          <p:cNvSpPr txBox="1"/>
          <p:nvPr/>
        </p:nvSpPr>
        <p:spPr>
          <a:xfrm>
            <a:off x="4726508" y="5962223"/>
            <a:ext cx="740401"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SVM</a:t>
            </a:r>
            <a:endParaRPr lang="en-US" sz="1400" dirty="0">
              <a:latin typeface="Arial" panose="020B0604020202020204" pitchFamily="34" charset="0"/>
              <a:cs typeface="Arial" panose="020B0604020202020204" pitchFamily="34" charset="0"/>
            </a:endParaRPr>
          </a:p>
        </p:txBody>
      </p:sp>
      <p:sp>
        <p:nvSpPr>
          <p:cNvPr id="27" name="TextBox 26"/>
          <p:cNvSpPr txBox="1"/>
          <p:nvPr/>
        </p:nvSpPr>
        <p:spPr>
          <a:xfrm>
            <a:off x="5929654" y="5962223"/>
            <a:ext cx="740401"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Bayes</a:t>
            </a:r>
            <a:endParaRPr lang="en-US" sz="1400" dirty="0">
              <a:latin typeface="Arial" panose="020B0604020202020204" pitchFamily="34" charset="0"/>
              <a:cs typeface="Arial" panose="020B0604020202020204" pitchFamily="34" charset="0"/>
            </a:endParaRPr>
          </a:p>
        </p:txBody>
      </p:sp>
      <p:sp>
        <p:nvSpPr>
          <p:cNvPr id="31" name="TextBox 30"/>
          <p:cNvSpPr txBox="1"/>
          <p:nvPr/>
        </p:nvSpPr>
        <p:spPr>
          <a:xfrm>
            <a:off x="6962525" y="4183306"/>
            <a:ext cx="1225715" cy="523220"/>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Test dataset in each fold</a:t>
            </a:r>
            <a:endParaRPr lang="en-US" sz="1400" dirty="0">
              <a:latin typeface="Arial" panose="020B0604020202020204" pitchFamily="34" charset="0"/>
              <a:cs typeface="Arial" panose="020B0604020202020204" pitchFamily="34" charset="0"/>
            </a:endParaRP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00505" y="4970535"/>
            <a:ext cx="534301" cy="742033"/>
          </a:xfrm>
          <a:prstGeom prst="rect">
            <a:avLst/>
          </a:prstGeom>
        </p:spPr>
      </p:pic>
      <p:sp>
        <p:nvSpPr>
          <p:cNvPr id="33" name="TextBox 32"/>
          <p:cNvSpPr txBox="1"/>
          <p:nvPr/>
        </p:nvSpPr>
        <p:spPr>
          <a:xfrm>
            <a:off x="7032146" y="5622869"/>
            <a:ext cx="1225715" cy="523220"/>
          </a:xfrm>
          <a:prstGeom prst="rect">
            <a:avLst/>
          </a:prstGeom>
          <a:noFill/>
        </p:spPr>
        <p:txBody>
          <a:bodyPr wrap="square" rtlCol="0">
            <a:spAutoFit/>
          </a:bodyPr>
          <a:lstStyle/>
          <a:p>
            <a:pPr algn="ctr"/>
            <a:r>
              <a:rPr lang="en-US" sz="1400" dirty="0">
                <a:latin typeface="Arial" panose="020B0604020202020204" pitchFamily="34" charset="0"/>
                <a:cs typeface="Arial" panose="020B0604020202020204" pitchFamily="34" charset="0"/>
              </a:rPr>
              <a:t>Boxplot with whiskers </a:t>
            </a:r>
          </a:p>
        </p:txBody>
      </p:sp>
      <p:grpSp>
        <p:nvGrpSpPr>
          <p:cNvPr id="38" name="Group 37"/>
          <p:cNvGrpSpPr/>
          <p:nvPr/>
        </p:nvGrpSpPr>
        <p:grpSpPr>
          <a:xfrm>
            <a:off x="2147290" y="5962223"/>
            <a:ext cx="1250337" cy="307777"/>
            <a:chOff x="2042546" y="6151363"/>
            <a:chExt cx="1250337" cy="307777"/>
          </a:xfrm>
        </p:grpSpPr>
        <p:sp>
          <p:nvSpPr>
            <p:cNvPr id="34" name="TextBox 33"/>
            <p:cNvSpPr txBox="1"/>
            <p:nvPr/>
          </p:nvSpPr>
          <p:spPr>
            <a:xfrm>
              <a:off x="2364913" y="6165301"/>
              <a:ext cx="593334" cy="255623"/>
            </a:xfrm>
            <a:prstGeom prst="rect">
              <a:avLst/>
            </a:prstGeom>
            <a:solidFill>
              <a:schemeClr val="bg1"/>
            </a:solidFill>
          </p:spPr>
          <p:txBody>
            <a:bodyPr wrap="square" rtlCol="0">
              <a:spAutoFit/>
            </a:bodyPr>
            <a:lstStyle/>
            <a:p>
              <a:pPr algn="ctr"/>
              <a:endParaRPr lang="en-US" sz="1400" dirty="0">
                <a:latin typeface="Arial" panose="020B0604020202020204" pitchFamily="34" charset="0"/>
                <a:cs typeface="Arial" panose="020B0604020202020204" pitchFamily="34" charset="0"/>
              </a:endParaRPr>
            </a:p>
          </p:txBody>
        </p:sp>
        <p:sp>
          <p:nvSpPr>
            <p:cNvPr id="35" name="TextBox 34"/>
            <p:cNvSpPr txBox="1"/>
            <p:nvPr/>
          </p:nvSpPr>
          <p:spPr>
            <a:xfrm>
              <a:off x="2042546" y="6151363"/>
              <a:ext cx="1250337"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DNN + ROC</a:t>
              </a:r>
              <a:endParaRPr lang="en-US" sz="1400" dirty="0">
                <a:latin typeface="Arial" panose="020B0604020202020204" pitchFamily="34" charset="0"/>
                <a:cs typeface="Arial" panose="020B0604020202020204" pitchFamily="34" charset="0"/>
              </a:endParaRPr>
            </a:p>
          </p:txBody>
        </p:sp>
      </p:grpSp>
      <p:pic>
        <p:nvPicPr>
          <p:cNvPr id="3" name="Picture 2" descr="Learning curve.pdf"/>
          <p:cNvPicPr>
            <a:picLocks noChangeAspect="1"/>
          </p:cNvPicPr>
          <p:nvPr/>
        </p:nvPicPr>
        <p:blipFill rotWithShape="1">
          <a:blip r:embed="rId4">
            <a:extLst>
              <a:ext uri="{28A0092B-C50C-407E-A947-70E740481C1C}">
                <a14:useLocalDpi xmlns:a14="http://schemas.microsoft.com/office/drawing/2010/main" val="0"/>
              </a:ext>
            </a:extLst>
          </a:blip>
          <a:srcRect l="5280" t="2360" r="8092" b="7276"/>
          <a:stretch/>
        </p:blipFill>
        <p:spPr>
          <a:xfrm>
            <a:off x="1784140" y="658733"/>
            <a:ext cx="5831458" cy="2608821"/>
          </a:xfrm>
          <a:prstGeom prst="rect">
            <a:avLst/>
          </a:prstGeom>
        </p:spPr>
      </p:pic>
      <p:grpSp>
        <p:nvGrpSpPr>
          <p:cNvPr id="11" name="Group 10"/>
          <p:cNvGrpSpPr/>
          <p:nvPr/>
        </p:nvGrpSpPr>
        <p:grpSpPr>
          <a:xfrm>
            <a:off x="7235844" y="4069148"/>
            <a:ext cx="708177" cy="92098"/>
            <a:chOff x="7294155" y="4258288"/>
            <a:chExt cx="708177" cy="92098"/>
          </a:xfrm>
        </p:grpSpPr>
        <p:sp>
          <p:nvSpPr>
            <p:cNvPr id="7" name="Oval 6"/>
            <p:cNvSpPr/>
            <p:nvPr/>
          </p:nvSpPr>
          <p:spPr>
            <a:xfrm rot="16200000">
              <a:off x="7294155" y="4258288"/>
              <a:ext cx="92098" cy="92098"/>
            </a:xfrm>
            <a:prstGeom prst="ellipse">
              <a:avLst/>
            </a:prstGeom>
            <a:solidFill>
              <a:srgbClr val="1C76B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rot="16200000">
              <a:off x="7448175" y="4258288"/>
              <a:ext cx="92098" cy="92098"/>
            </a:xfrm>
            <a:prstGeom prst="ellipse">
              <a:avLst/>
            </a:prstGeom>
            <a:solidFill>
              <a:srgbClr val="FF7E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rot="16200000">
              <a:off x="7602195" y="4258288"/>
              <a:ext cx="92098" cy="92098"/>
            </a:xfrm>
            <a:prstGeom prst="ellipse">
              <a:avLst/>
            </a:prstGeom>
            <a:solidFill>
              <a:srgbClr val="21A22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rot="16200000">
              <a:off x="7756215" y="4258288"/>
              <a:ext cx="92098" cy="92098"/>
            </a:xfrm>
            <a:prstGeom prst="ellipse">
              <a:avLst/>
            </a:prstGeom>
            <a:solidFill>
              <a:srgbClr val="D9241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rot="16200000">
              <a:off x="7910234" y="4258288"/>
              <a:ext cx="92098" cy="92098"/>
            </a:xfrm>
            <a:prstGeom prst="ellipse">
              <a:avLst/>
            </a:prstGeom>
            <a:solidFill>
              <a:srgbClr val="814B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 name="Group 3"/>
          <p:cNvGrpSpPr/>
          <p:nvPr/>
        </p:nvGrpSpPr>
        <p:grpSpPr>
          <a:xfrm>
            <a:off x="1536765" y="1164014"/>
            <a:ext cx="307778" cy="1598286"/>
            <a:chOff x="1536765" y="1164014"/>
            <a:chExt cx="307778" cy="1598286"/>
          </a:xfrm>
        </p:grpSpPr>
        <p:sp>
          <p:nvSpPr>
            <p:cNvPr id="2" name="Rectangle 1"/>
            <p:cNvSpPr/>
            <p:nvPr/>
          </p:nvSpPr>
          <p:spPr>
            <a:xfrm>
              <a:off x="1736968" y="1230083"/>
              <a:ext cx="107575" cy="307521"/>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TextBox 36"/>
            <p:cNvSpPr txBox="1"/>
            <p:nvPr/>
          </p:nvSpPr>
          <p:spPr>
            <a:xfrm rot="16200000">
              <a:off x="891511" y="1809268"/>
              <a:ext cx="1598286"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Cross Entropy</a:t>
              </a:r>
              <a:endParaRPr lang="en-US" sz="14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85426066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ntitl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193" y="3911922"/>
            <a:ext cx="6261100" cy="2209800"/>
          </a:xfrm>
          <a:prstGeom prst="rect">
            <a:avLst/>
          </a:prstGeom>
        </p:spPr>
      </p:pic>
      <p:grpSp>
        <p:nvGrpSpPr>
          <p:cNvPr id="2" name="Group 1"/>
          <p:cNvGrpSpPr/>
          <p:nvPr/>
        </p:nvGrpSpPr>
        <p:grpSpPr>
          <a:xfrm>
            <a:off x="1263430" y="242732"/>
            <a:ext cx="6512572" cy="3445937"/>
            <a:chOff x="157943" y="652417"/>
            <a:chExt cx="8927870" cy="5339713"/>
          </a:xfrm>
        </p:grpSpPr>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23637" b="15085"/>
            <a:stretch/>
          </p:blipFill>
          <p:spPr>
            <a:xfrm>
              <a:off x="157943" y="652417"/>
              <a:ext cx="8803178" cy="5339713"/>
            </a:xfrm>
            <a:prstGeom prst="rect">
              <a:avLst/>
            </a:prstGeom>
          </p:spPr>
        </p:pic>
        <p:grpSp>
          <p:nvGrpSpPr>
            <p:cNvPr id="15" name="Group 14"/>
            <p:cNvGrpSpPr/>
            <p:nvPr/>
          </p:nvGrpSpPr>
          <p:grpSpPr>
            <a:xfrm>
              <a:off x="991540" y="1826972"/>
              <a:ext cx="7866420" cy="1608912"/>
              <a:chOff x="991540" y="1826972"/>
              <a:chExt cx="7866420" cy="1608912"/>
            </a:xfrm>
          </p:grpSpPr>
          <p:sp>
            <p:nvSpPr>
              <p:cNvPr id="25" name="TextBox 24"/>
              <p:cNvSpPr txBox="1"/>
              <p:nvPr/>
            </p:nvSpPr>
            <p:spPr>
              <a:xfrm rot="5400000" flipV="1">
                <a:off x="359631"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a:t>
                </a:r>
              </a:p>
            </p:txBody>
          </p:sp>
          <p:sp>
            <p:nvSpPr>
              <p:cNvPr id="32" name="TextBox 31"/>
              <p:cNvSpPr txBox="1"/>
              <p:nvPr/>
            </p:nvSpPr>
            <p:spPr>
              <a:xfrm rot="5400000" flipV="1">
                <a:off x="865775"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2</a:t>
                </a:r>
              </a:p>
            </p:txBody>
          </p:sp>
          <p:sp>
            <p:nvSpPr>
              <p:cNvPr id="33" name="TextBox 32"/>
              <p:cNvSpPr txBox="1"/>
              <p:nvPr/>
            </p:nvSpPr>
            <p:spPr>
              <a:xfrm rot="5400000" flipV="1">
                <a:off x="1371918"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3</a:t>
                </a:r>
              </a:p>
            </p:txBody>
          </p:sp>
          <p:sp>
            <p:nvSpPr>
              <p:cNvPr id="34" name="TextBox 33"/>
              <p:cNvSpPr txBox="1"/>
              <p:nvPr/>
            </p:nvSpPr>
            <p:spPr>
              <a:xfrm rot="5400000" flipV="1">
                <a:off x="1878063"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4</a:t>
                </a:r>
              </a:p>
            </p:txBody>
          </p:sp>
          <p:sp>
            <p:nvSpPr>
              <p:cNvPr id="40" name="TextBox 39"/>
              <p:cNvSpPr txBox="1"/>
              <p:nvPr/>
            </p:nvSpPr>
            <p:spPr>
              <a:xfrm rot="5400000" flipV="1">
                <a:off x="2384209"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5</a:t>
                </a:r>
              </a:p>
            </p:txBody>
          </p:sp>
          <p:sp>
            <p:nvSpPr>
              <p:cNvPr id="41" name="TextBox 40"/>
              <p:cNvSpPr txBox="1"/>
              <p:nvPr/>
            </p:nvSpPr>
            <p:spPr>
              <a:xfrm rot="5400000" flipV="1">
                <a:off x="2890355"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6</a:t>
                </a:r>
              </a:p>
            </p:txBody>
          </p:sp>
          <p:sp>
            <p:nvSpPr>
              <p:cNvPr id="42" name="TextBox 41"/>
              <p:cNvSpPr txBox="1"/>
              <p:nvPr/>
            </p:nvSpPr>
            <p:spPr>
              <a:xfrm rot="5400000" flipV="1">
                <a:off x="3396501"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7</a:t>
                </a:r>
              </a:p>
            </p:txBody>
          </p:sp>
          <p:sp>
            <p:nvSpPr>
              <p:cNvPr id="43" name="TextBox 42"/>
              <p:cNvSpPr txBox="1"/>
              <p:nvPr/>
            </p:nvSpPr>
            <p:spPr>
              <a:xfrm rot="5400000" flipV="1">
                <a:off x="3902643"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8</a:t>
                </a:r>
              </a:p>
            </p:txBody>
          </p:sp>
          <p:sp>
            <p:nvSpPr>
              <p:cNvPr id="44" name="TextBox 43"/>
              <p:cNvSpPr txBox="1"/>
              <p:nvPr/>
            </p:nvSpPr>
            <p:spPr>
              <a:xfrm rot="5400000" flipV="1">
                <a:off x="4408789"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9</a:t>
                </a:r>
              </a:p>
            </p:txBody>
          </p:sp>
          <p:sp>
            <p:nvSpPr>
              <p:cNvPr id="45" name="TextBox 44"/>
              <p:cNvSpPr txBox="1"/>
              <p:nvPr/>
            </p:nvSpPr>
            <p:spPr>
              <a:xfrm rot="5400000" flipV="1">
                <a:off x="4880161"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10</a:t>
                </a:r>
              </a:p>
            </p:txBody>
          </p:sp>
          <p:sp>
            <p:nvSpPr>
              <p:cNvPr id="46" name="TextBox 45"/>
              <p:cNvSpPr txBox="1"/>
              <p:nvPr/>
            </p:nvSpPr>
            <p:spPr>
              <a:xfrm rot="5400000" flipV="1">
                <a:off x="5386304"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11</a:t>
                </a:r>
              </a:p>
            </p:txBody>
          </p:sp>
          <p:sp>
            <p:nvSpPr>
              <p:cNvPr id="47" name="TextBox 46"/>
              <p:cNvSpPr txBox="1"/>
              <p:nvPr/>
            </p:nvSpPr>
            <p:spPr>
              <a:xfrm rot="5400000" flipV="1">
                <a:off x="5892449"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12</a:t>
                </a:r>
              </a:p>
            </p:txBody>
          </p:sp>
          <p:sp>
            <p:nvSpPr>
              <p:cNvPr id="48" name="TextBox 47"/>
              <p:cNvSpPr txBox="1"/>
              <p:nvPr/>
            </p:nvSpPr>
            <p:spPr>
              <a:xfrm rot="5400000" flipV="1">
                <a:off x="6398595"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13</a:t>
                </a:r>
              </a:p>
            </p:txBody>
          </p:sp>
          <p:sp>
            <p:nvSpPr>
              <p:cNvPr id="49" name="TextBox 48"/>
              <p:cNvSpPr txBox="1"/>
              <p:nvPr/>
            </p:nvSpPr>
            <p:spPr>
              <a:xfrm rot="5400000" flipV="1">
                <a:off x="6904741"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14</a:t>
                </a:r>
              </a:p>
            </p:txBody>
          </p:sp>
          <p:sp>
            <p:nvSpPr>
              <p:cNvPr id="50" name="TextBox 49"/>
              <p:cNvSpPr txBox="1"/>
              <p:nvPr/>
            </p:nvSpPr>
            <p:spPr>
              <a:xfrm rot="5400000" flipV="1">
                <a:off x="7410884"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15</a:t>
                </a:r>
              </a:p>
            </p:txBody>
          </p:sp>
          <p:sp>
            <p:nvSpPr>
              <p:cNvPr id="51" name="TextBox 50"/>
              <p:cNvSpPr txBox="1"/>
              <p:nvPr/>
            </p:nvSpPr>
            <p:spPr>
              <a:xfrm rot="5400000" flipV="1">
                <a:off x="7917026"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16</a:t>
                </a:r>
              </a:p>
            </p:txBody>
          </p:sp>
        </p:grpSp>
        <p:cxnSp>
          <p:nvCxnSpPr>
            <p:cNvPr id="10" name="Straight Connector 9"/>
            <p:cNvCxnSpPr/>
            <p:nvPr/>
          </p:nvCxnSpPr>
          <p:spPr>
            <a:xfrm>
              <a:off x="166255" y="3350030"/>
              <a:ext cx="8919558" cy="0"/>
            </a:xfrm>
            <a:prstGeom prst="line">
              <a:avLst/>
            </a:prstGeom>
            <a:ln>
              <a:solidFill>
                <a:srgbClr val="262626"/>
              </a:solidFill>
            </a:ln>
            <a:effectLst/>
          </p:spPr>
          <p:style>
            <a:lnRef idx="2">
              <a:schemeClr val="accent1"/>
            </a:lnRef>
            <a:fillRef idx="0">
              <a:schemeClr val="accent1"/>
            </a:fillRef>
            <a:effectRef idx="1">
              <a:schemeClr val="accent1"/>
            </a:effectRef>
            <a:fontRef idx="minor">
              <a:schemeClr val="tx1"/>
            </a:fontRef>
          </p:style>
        </p:cxnSp>
      </p:grpSp>
      <p:sp>
        <p:nvSpPr>
          <p:cNvPr id="22" name="TextBox 21"/>
          <p:cNvSpPr txBox="1"/>
          <p:nvPr/>
        </p:nvSpPr>
        <p:spPr>
          <a:xfrm>
            <a:off x="874596" y="3911922"/>
            <a:ext cx="452368" cy="369332"/>
          </a:xfrm>
          <a:prstGeom prst="rect">
            <a:avLst/>
          </a:prstGeom>
          <a:noFill/>
        </p:spPr>
        <p:txBody>
          <a:bodyPr wrap="none" rtlCol="0">
            <a:spAutoFit/>
          </a:bodyPr>
          <a:lstStyle/>
          <a:p>
            <a:r>
              <a:rPr lang="en-US" b="1" dirty="0" smtClean="0"/>
              <a:t>(b)</a:t>
            </a:r>
            <a:endParaRPr lang="en-US" b="1" dirty="0"/>
          </a:p>
        </p:txBody>
      </p:sp>
      <p:sp>
        <p:nvSpPr>
          <p:cNvPr id="23" name="TextBox 22"/>
          <p:cNvSpPr txBox="1"/>
          <p:nvPr/>
        </p:nvSpPr>
        <p:spPr>
          <a:xfrm>
            <a:off x="874596" y="172732"/>
            <a:ext cx="442750" cy="369332"/>
          </a:xfrm>
          <a:prstGeom prst="rect">
            <a:avLst/>
          </a:prstGeom>
          <a:noFill/>
        </p:spPr>
        <p:txBody>
          <a:bodyPr wrap="none" rtlCol="0">
            <a:spAutoFit/>
          </a:bodyPr>
          <a:lstStyle/>
          <a:p>
            <a:r>
              <a:rPr lang="en-US" b="1" dirty="0" smtClean="0"/>
              <a:t>(a)</a:t>
            </a:r>
            <a:endParaRPr lang="en-US" b="1" dirty="0"/>
          </a:p>
        </p:txBody>
      </p:sp>
      <p:sp>
        <p:nvSpPr>
          <p:cNvPr id="7" name="TextBox 6"/>
          <p:cNvSpPr txBox="1"/>
          <p:nvPr/>
        </p:nvSpPr>
        <p:spPr>
          <a:xfrm rot="16200000">
            <a:off x="917580" y="963808"/>
            <a:ext cx="816249"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Accuracy</a:t>
            </a:r>
            <a:endParaRPr lang="en-US" sz="1200" dirty="0">
              <a:latin typeface="Arial" panose="020B0604020202020204" pitchFamily="34" charset="0"/>
              <a:cs typeface="Arial" panose="020B0604020202020204" pitchFamily="34" charset="0"/>
            </a:endParaRPr>
          </a:p>
        </p:txBody>
      </p:sp>
      <p:sp>
        <p:nvSpPr>
          <p:cNvPr id="28" name="TextBox 27"/>
          <p:cNvSpPr txBox="1"/>
          <p:nvPr/>
        </p:nvSpPr>
        <p:spPr>
          <a:xfrm rot="16200000">
            <a:off x="438378" y="2774469"/>
            <a:ext cx="1774653"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Explained Variance (%)</a:t>
            </a:r>
            <a:endParaRPr lang="en-US" sz="1200" dirty="0">
              <a:latin typeface="Arial" panose="020B0604020202020204" pitchFamily="34" charset="0"/>
              <a:cs typeface="Arial" panose="020B0604020202020204" pitchFamily="34" charset="0"/>
            </a:endParaRPr>
          </a:p>
        </p:txBody>
      </p:sp>
      <p:sp>
        <p:nvSpPr>
          <p:cNvPr id="29" name="TextBox 28"/>
          <p:cNvSpPr txBox="1"/>
          <p:nvPr/>
        </p:nvSpPr>
        <p:spPr>
          <a:xfrm>
            <a:off x="3914411" y="6052152"/>
            <a:ext cx="2142318"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Total Explained Variance (%)</a:t>
            </a:r>
            <a:endParaRPr lang="en-US" sz="1200" dirty="0">
              <a:latin typeface="Arial" panose="020B0604020202020204" pitchFamily="34" charset="0"/>
              <a:cs typeface="Arial" panose="020B0604020202020204" pitchFamily="34" charset="0"/>
            </a:endParaRPr>
          </a:p>
        </p:txBody>
      </p:sp>
      <p:sp>
        <p:nvSpPr>
          <p:cNvPr id="30" name="TextBox 29"/>
          <p:cNvSpPr txBox="1"/>
          <p:nvPr/>
        </p:nvSpPr>
        <p:spPr>
          <a:xfrm rot="16200000">
            <a:off x="572815" y="4839420"/>
            <a:ext cx="1489062"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Balanced Accuracy</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2737217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27375</TotalTime>
  <Words>2676</Words>
  <Application>Microsoft Macintosh PowerPoint</Application>
  <PresentationFormat>On-screen Show (4:3)</PresentationFormat>
  <Paragraphs>280</Paragraphs>
  <Slides>13</Slides>
  <Notes>10</Notes>
  <HiddenSlides>0</HiddenSlides>
  <MMClips>0</MMClip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UCLA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Claire Chen</dc:creator>
  <cp:lastModifiedBy>Claire Chen</cp:lastModifiedBy>
  <cp:revision>423</cp:revision>
  <dcterms:created xsi:type="dcterms:W3CDTF">2014-09-09T01:17:02Z</dcterms:created>
  <dcterms:modified xsi:type="dcterms:W3CDTF">2015-11-11T14:18:21Z</dcterms:modified>
</cp:coreProperties>
</file>